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308" r:id="rId7"/>
    <p:sldId id="313" r:id="rId8"/>
    <p:sldId id="320" r:id="rId9"/>
    <p:sldId id="325" r:id="rId10"/>
    <p:sldId id="326" r:id="rId11"/>
    <p:sldId id="309" r:id="rId12"/>
    <p:sldId id="317" r:id="rId13"/>
    <p:sldId id="314" r:id="rId14"/>
    <p:sldId id="327" r:id="rId15"/>
    <p:sldId id="315" r:id="rId16"/>
    <p:sldId id="297" r:id="rId17"/>
    <p:sldId id="310" r:id="rId18"/>
    <p:sldId id="316" r:id="rId19"/>
    <p:sldId id="328" r:id="rId20"/>
    <p:sldId id="312" r:id="rId21"/>
    <p:sldId id="291" r:id="rId22"/>
    <p:sldId id="323" r:id="rId23"/>
    <p:sldId id="324" r:id="rId24"/>
    <p:sldId id="329" r:id="rId25"/>
    <p:sldId id="319" r:id="rId26"/>
    <p:sldId id="318" r:id="rId27"/>
    <p:sldId id="321" r:id="rId28"/>
    <p:sldId id="322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30" autoAdjust="0"/>
    <p:restoredTop sz="94660"/>
  </p:normalViewPr>
  <p:slideViewPr>
    <p:cSldViewPr snapToGrid="0">
      <p:cViewPr varScale="1">
        <p:scale>
          <a:sx n="44" d="100"/>
          <a:sy n="44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Do309e4YU?feature=oembed" TargetMode="Externa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elYXiWG0FI?start=39&amp;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audio" Target="../media/audio1.wav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kusy4ylhiY?feature=oembed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DNUXa5sIHU?feature=oembed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1.wav"/><Relationship Id="rId7" Type="http://schemas.openxmlformats.org/officeDocument/2006/relationships/image" Target="../media/image73.tmp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R-KP8KH1Ng?feature=oembed" TargetMode="External"/><Relationship Id="rId6" Type="http://schemas.openxmlformats.org/officeDocument/2006/relationships/image" Target="../media/image72.tmp"/><Relationship Id="rId5" Type="http://schemas.openxmlformats.org/officeDocument/2006/relationships/image" Target="../media/image71.tmp"/><Relationship Id="rId4" Type="http://schemas.openxmlformats.org/officeDocument/2006/relationships/image" Target="../media/image70.jpe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tmp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wLKPDJqldw?feature=oembed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11.jpeg"/><Relationship Id="rId10" Type="http://schemas.openxmlformats.org/officeDocument/2006/relationships/image" Target="../media/image16.tmp"/><Relationship Id="rId4" Type="http://schemas.openxmlformats.org/officeDocument/2006/relationships/image" Target="../media/image10.jpeg"/><Relationship Id="rId9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EhFcnzGhJ-Y" TargetMode="External"/><Relationship Id="rId2" Type="http://schemas.openxmlformats.org/officeDocument/2006/relationships/video" Target="https://www.youtube.com/embed/OCa6_lLUfzw?feature=oembed" TargetMode="External"/><Relationship Id="rId1" Type="http://schemas.openxmlformats.org/officeDocument/2006/relationships/video" Target="https://www.youtube.com/embed/EhFcnzGhJ-Y?feature=oembed" TargetMode="External"/><Relationship Id="rId6" Type="http://schemas.openxmlformats.org/officeDocument/2006/relationships/image" Target="../media/image18.jpeg"/><Relationship Id="rId11" Type="http://schemas.openxmlformats.org/officeDocument/2006/relationships/audio" Target="../media/audio1.wav"/><Relationship Id="rId5" Type="http://schemas.openxmlformats.org/officeDocument/2006/relationships/hyperlink" Target="https://www.youtube.com/watch?v=OCa6_lLUfzw" TargetMode="External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8000" dirty="0">
                <a:solidFill>
                  <a:schemeClr val="tx2"/>
                </a:solidFill>
                <a:latin typeface="Twinkl" pitchFamily="2" charset="0"/>
              </a:rPr>
              <a:t>Virtual Disney Trip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5 - 7</a:t>
            </a: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It’s a Small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431800" y="1505506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1. </a:t>
            </a:r>
            <a:r>
              <a:rPr lang="en-GB" sz="2000" dirty="0">
                <a:latin typeface="Twinkl" pitchFamily="2" charset="0"/>
              </a:rPr>
              <a:t>Set sail on the, ‘It’s a Small World’ Boat Ride to visit countries around the world. (Click the picture to go!)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5167328" y="1492113"/>
            <a:ext cx="3075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2. </a:t>
            </a:r>
            <a:r>
              <a:rPr lang="en-GB" sz="2000" dirty="0">
                <a:latin typeface="Twinkl" pitchFamily="2" charset="0"/>
              </a:rPr>
              <a:t>Find out  the names of the 7 different continents in the world. </a:t>
            </a:r>
          </a:p>
        </p:txBody>
      </p:sp>
      <p:pic>
        <p:nvPicPr>
          <p:cNvPr id="8194" name="Picture 2" descr="Its A Small World&quot; by Jonah Adkins | Disney rides, Disney fun ...">
            <a:extLst>
              <a:ext uri="{FF2B5EF4-FFF2-40B4-BE49-F238E27FC236}">
                <a16:creationId xmlns:a16="http://schemas.microsoft.com/office/drawing/2014/main" id="{35BAE833-D354-4137-B21F-70E41A0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02" y="2612056"/>
            <a:ext cx="2740570" cy="1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9004682" y="1036804"/>
            <a:ext cx="3075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3. </a:t>
            </a:r>
            <a:r>
              <a:rPr lang="en-GB" sz="2000" dirty="0">
                <a:latin typeface="Twinkl" pitchFamily="2" charset="0"/>
              </a:rPr>
              <a:t>Compare Scotland to another country. </a:t>
            </a:r>
          </a:p>
          <a:p>
            <a:r>
              <a:rPr lang="en-GB" sz="2000" dirty="0">
                <a:latin typeface="Twinkl" pitchFamily="2" charset="0"/>
              </a:rPr>
              <a:t>You may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Attractions/scenery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Anything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You can create a poster or record a video to showcase your information.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</p:txBody>
      </p:sp>
      <p:pic>
        <p:nvPicPr>
          <p:cNvPr id="8198" name="Picture 6" descr="Flag Of Scotland National Flag Clip Art, PNG, 1024x1024px ...">
            <a:extLst>
              <a:ext uri="{FF2B5EF4-FFF2-40B4-BE49-F238E27FC236}">
                <a16:creationId xmlns:a16="http://schemas.microsoft.com/office/drawing/2014/main" id="{E36FC94E-A071-44AA-8597-427B3DA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" r="98415">
                        <a14:foregroundMark x1="6707" y1="20000" x2="3538" y2="19002"/>
                        <a14:foregroundMark x1="4878" y1="21463" x2="40854" y2="41098"/>
                        <a14:foregroundMark x1="27073" y1="40488" x2="51463" y2="55000"/>
                        <a14:foregroundMark x1="51463" y1="55000" x2="53415" y2="55488"/>
                        <a14:foregroundMark x1="74739" y1="10652" x2="77195" y2="10610"/>
                        <a14:foregroundMark x1="77195" y1="10610" x2="77439" y2="10610"/>
                        <a14:foregroundMark x1="95366" y1="13293" x2="98415" y2="20122"/>
                        <a14:foregroundMark x1="98415" y1="20122" x2="98415" y2="20122"/>
                        <a14:backgroundMark x1="74024" y1="9634" x2="69878" y2="10244"/>
                        <a14:backgroundMark x1="854" y1="17195" x2="1220" y2="19268"/>
                        <a14:backgroundMark x1="1463" y1="16220" x2="1463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903" y="4834854"/>
            <a:ext cx="1960876" cy="19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Set Sail on ￢ﾀﾜit￢ﾀﾙs a small world￢ﾀﾝ Virtual Boat Ride #DisneyMagicMoments">
            <a:hlinkClick r:id="" action="ppaction://media"/>
            <a:extLst>
              <a:ext uri="{FF2B5EF4-FFF2-40B4-BE49-F238E27FC236}">
                <a16:creationId xmlns:a16="http://schemas.microsoft.com/office/drawing/2014/main" id="{F3CEA3C1-75F7-4411-97F0-888435271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12516" y="3426737"/>
            <a:ext cx="4871890" cy="27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9128" cy="1212315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Wednesday: Day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59BA1E-EA13-4234-801C-4CFA3F10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1041371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3050" cy="43513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Frozen Ever After</a:t>
            </a:r>
          </a:p>
          <a:p>
            <a:r>
              <a:rPr lang="en-US" sz="4400" dirty="0">
                <a:latin typeface="Twinkl" pitchFamily="2" charset="0"/>
              </a:rPr>
              <a:t>Selfies</a:t>
            </a:r>
          </a:p>
          <a:p>
            <a:r>
              <a:rPr lang="en-US" sz="4400" dirty="0">
                <a:latin typeface="Twinkl" pitchFamily="2" charset="0"/>
              </a:rPr>
              <a:t>Lunch time</a:t>
            </a:r>
          </a:p>
          <a:p>
            <a:r>
              <a:rPr lang="en-US" sz="4400" dirty="0">
                <a:latin typeface="Twinkl" pitchFamily="2" charset="0"/>
              </a:rPr>
              <a:t>Under the Sea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148" name="Picture 4" descr="Disney #selfies! (With images) | Mickey mouse wallpaper, Disney ...">
            <a:extLst>
              <a:ext uri="{FF2B5EF4-FFF2-40B4-BE49-F238E27FC236}">
                <a16:creationId xmlns:a16="http://schemas.microsoft.com/office/drawing/2014/main" id="{ED53A2A3-2040-4AA9-B721-DF92F0CB8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51"/>
          <a:stretch/>
        </p:blipFill>
        <p:spPr bwMode="auto">
          <a:xfrm>
            <a:off x="6566262" y="1896863"/>
            <a:ext cx="2328669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SNEY FROZEN SNOWFLAK FROM DISNEY FROZEN | Elsa frozen, Frozen ...">
            <a:extLst>
              <a:ext uri="{FF2B5EF4-FFF2-40B4-BE49-F238E27FC236}">
                <a16:creationId xmlns:a16="http://schemas.microsoft.com/office/drawing/2014/main" id="{CAC1B772-8650-4321-B80B-3745E4BE1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-3" b="8406"/>
          <a:stretch/>
        </p:blipFill>
        <p:spPr bwMode="auto">
          <a:xfrm>
            <a:off x="9058657" y="1905088"/>
            <a:ext cx="2328670" cy="22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hind the scenes of Under the Sea ~ Journey of the Little Mermaid ...">
            <a:extLst>
              <a:ext uri="{FF2B5EF4-FFF2-40B4-BE49-F238E27FC236}">
                <a16:creationId xmlns:a16="http://schemas.microsoft.com/office/drawing/2014/main" id="{B02E8856-060E-4B73-A08B-EB58A1917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 r="1" b="3912"/>
          <a:stretch/>
        </p:blipFill>
        <p:spPr bwMode="auto">
          <a:xfrm>
            <a:off x="9055025" y="4279514"/>
            <a:ext cx="2332303" cy="14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Frozen Ever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390857" y="1446669"/>
            <a:ext cx="494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1. </a:t>
            </a:r>
            <a:r>
              <a:rPr lang="en-GB" sz="2400" dirty="0">
                <a:latin typeface="Twinkl" pitchFamily="2" charset="0"/>
              </a:rPr>
              <a:t>Ride on the ‘Frozen Ever After’ Ride.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6456782" y="1387833"/>
            <a:ext cx="283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2. </a:t>
            </a:r>
            <a:r>
              <a:rPr lang="en-GB" sz="2400" dirty="0">
                <a:latin typeface="Twinkl" pitchFamily="2" charset="0"/>
              </a:rPr>
              <a:t>Think of </a:t>
            </a:r>
            <a:r>
              <a:rPr lang="en-GB" sz="2400" u="sng" dirty="0">
                <a:latin typeface="Twinkl" pitchFamily="2" charset="0"/>
              </a:rPr>
              <a:t>6 words</a:t>
            </a:r>
            <a:r>
              <a:rPr lang="en-GB" sz="2400" dirty="0">
                <a:latin typeface="Twinkl" pitchFamily="2" charset="0"/>
              </a:rPr>
              <a:t> that rhyme with </a:t>
            </a:r>
            <a:r>
              <a:rPr lang="en-GB" sz="2400" b="1" dirty="0">
                <a:latin typeface="Twinkl" pitchFamily="2" charset="0"/>
              </a:rPr>
              <a:t>snow</a:t>
            </a:r>
            <a:r>
              <a:rPr lang="en-GB" sz="2400" dirty="0">
                <a:latin typeface="Twinkl" pitchFamily="2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6901285" y="3260185"/>
            <a:ext cx="3587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3. </a:t>
            </a:r>
            <a:r>
              <a:rPr lang="en-GB" sz="2400" dirty="0">
                <a:latin typeface="Twinkl" pitchFamily="2" charset="0"/>
              </a:rPr>
              <a:t>Use all these words to write a silly story.</a:t>
            </a:r>
          </a:p>
          <a:p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</p:txBody>
      </p:sp>
      <p:pic>
        <p:nvPicPr>
          <p:cNvPr id="10242" name="Picture 2" descr="Would love to live there!!! Best castle ever! (With images ...">
            <a:extLst>
              <a:ext uri="{FF2B5EF4-FFF2-40B4-BE49-F238E27FC236}">
                <a16:creationId xmlns:a16="http://schemas.microsoft.com/office/drawing/2014/main" id="{6197737B-6B87-4BE7-8C6E-B397D010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5" y="4030653"/>
            <a:ext cx="4779779" cy="27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nowing clipart - Clip Art Library">
            <a:extLst>
              <a:ext uri="{FF2B5EF4-FFF2-40B4-BE49-F238E27FC236}">
                <a16:creationId xmlns:a16="http://schemas.microsoft.com/office/drawing/2014/main" id="{662689CD-C981-456B-A27F-6AC3C56A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75" y="731848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360ￂﾺ Ride on Frozen Ever After at EPCOT">
            <a:hlinkClick r:id="" action="ppaction://media"/>
            <a:extLst>
              <a:ext uri="{FF2B5EF4-FFF2-40B4-BE49-F238E27FC236}">
                <a16:creationId xmlns:a16="http://schemas.microsoft.com/office/drawing/2014/main" id="{D7DB3F9B-42A2-4A08-B271-E4387E1B3D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90857" y="271209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7E1028-CEC4-4CE1-9786-2A33464B0024}"/>
              </a:ext>
            </a:extLst>
          </p:cNvPr>
          <p:cNvGrpSpPr/>
          <p:nvPr/>
        </p:nvGrpSpPr>
        <p:grpSpPr>
          <a:xfrm>
            <a:off x="6865342" y="1439099"/>
            <a:ext cx="5210066" cy="5286485"/>
            <a:chOff x="1536810" y="2914650"/>
            <a:chExt cx="4378215" cy="3943350"/>
          </a:xfrm>
        </p:grpSpPr>
        <p:pic>
          <p:nvPicPr>
            <p:cNvPr id="1040" name="Picture 16" descr="Mickey turns 90, and the Disney marketing machine celebrates ...">
              <a:extLst>
                <a:ext uri="{FF2B5EF4-FFF2-40B4-BE49-F238E27FC236}">
                  <a16:creationId xmlns:a16="http://schemas.microsoft.com/office/drawing/2014/main" id="{D2C9DEFE-464C-4C26-A8F2-071C052C2C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/>
            <a:stretch/>
          </p:blipFill>
          <p:spPr bwMode="auto">
            <a:xfrm>
              <a:off x="1536810" y="2914650"/>
              <a:ext cx="4378215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D821B0-4F83-4C29-8AFC-28484FD89CA7}"/>
                </a:ext>
              </a:extLst>
            </p:cNvPr>
            <p:cNvSpPr/>
            <p:nvPr/>
          </p:nvSpPr>
          <p:spPr>
            <a:xfrm>
              <a:off x="2957512" y="3942203"/>
              <a:ext cx="851770" cy="851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Take a Selfie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2D73CA-0BA5-469A-BCAC-F916E9EF0137}"/>
              </a:ext>
            </a:extLst>
          </p:cNvPr>
          <p:cNvGrpSpPr/>
          <p:nvPr/>
        </p:nvGrpSpPr>
        <p:grpSpPr>
          <a:xfrm>
            <a:off x="95535" y="1877578"/>
            <a:ext cx="6632812" cy="4674358"/>
            <a:chOff x="6096000" y="-2"/>
            <a:chExt cx="6096000" cy="4476409"/>
          </a:xfrm>
        </p:grpSpPr>
        <p:pic>
          <p:nvPicPr>
            <p:cNvPr id="9" name="Picture 8" descr="Moana and Maui | Children's Puzzles | Jigsaw Puzzles | Products ...">
              <a:extLst>
                <a:ext uri="{FF2B5EF4-FFF2-40B4-BE49-F238E27FC236}">
                  <a16:creationId xmlns:a16="http://schemas.microsoft.com/office/drawing/2014/main" id="{75BFD348-6D64-4A1B-B81C-44390B79A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-2"/>
              <a:ext cx="6096000" cy="447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AA180A-A943-4A9E-8A46-85EEC40FDDB6}"/>
                </a:ext>
              </a:extLst>
            </p:cNvPr>
            <p:cNvSpPr/>
            <p:nvPr/>
          </p:nvSpPr>
          <p:spPr>
            <a:xfrm>
              <a:off x="8166971" y="1326378"/>
              <a:ext cx="692496" cy="61897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1DCB19-7F04-4F36-9598-D310060A5D9D}"/>
              </a:ext>
            </a:extLst>
          </p:cNvPr>
          <p:cNvSpPr txBox="1"/>
          <p:nvPr/>
        </p:nvSpPr>
        <p:spPr>
          <a:xfrm>
            <a:off x="239359" y="890985"/>
            <a:ext cx="117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Add a photo of your face to the pictures to create your own Disney selfie. </a:t>
            </a:r>
          </a:p>
        </p:txBody>
      </p:sp>
    </p:spTree>
    <p:extLst>
      <p:ext uri="{BB962C8B-B14F-4D97-AF65-F5344CB8AC3E}">
        <p14:creationId xmlns:p14="http://schemas.microsoft.com/office/powerpoint/2010/main" val="3456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Lunch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39256" y="1387833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6" y="1387833"/>
            <a:ext cx="8118944" cy="273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winkl" pitchFamily="2" charset="0"/>
              </a:rPr>
              <a:t>You have £10.00 to spend on your lunch.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What will you buy?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Do you have enough money?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How much change will you get?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2" name="Picture 2" descr="Clydesdale Bank 10 Pounds banknote 2017 series - Exchange yours today">
            <a:extLst>
              <a:ext uri="{FF2B5EF4-FFF2-40B4-BE49-F238E27FC236}">
                <a16:creationId xmlns:a16="http://schemas.microsoft.com/office/drawing/2014/main" id="{46AD37F6-0B4C-460B-ACC5-3B010388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43">
            <a:off x="4422398" y="1789901"/>
            <a:ext cx="1237215" cy="6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02960-3023-40A2-9DAA-DE6E272F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-72" r="30610" b="72"/>
          <a:stretch/>
        </p:blipFill>
        <p:spPr>
          <a:xfrm>
            <a:off x="888300" y="3240559"/>
            <a:ext cx="1260000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4CCF6B-2EEC-415B-AE82-F6E5BAE9BDAF}"/>
              </a:ext>
            </a:extLst>
          </p:cNvPr>
          <p:cNvSpPr txBox="1"/>
          <p:nvPr/>
        </p:nvSpPr>
        <p:spPr>
          <a:xfrm>
            <a:off x="522309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Cheeseburger £6.00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88676-B934-40C6-AA5C-178EF0FB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" t="19662" r="-13" b="338"/>
          <a:stretch/>
        </p:blipFill>
        <p:spPr>
          <a:xfrm>
            <a:off x="9264778" y="3283876"/>
            <a:ext cx="1260000" cy="12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BDD34-24CE-44BD-8E7C-53B22F050C43}"/>
              </a:ext>
            </a:extLst>
          </p:cNvPr>
          <p:cNvSpPr txBox="1"/>
          <p:nvPr/>
        </p:nvSpPr>
        <p:spPr>
          <a:xfrm>
            <a:off x="8898787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Pretzel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91617-1AB6-459E-A19C-E4ED0E6FC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888300" y="5115239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7FF76C-EB0E-43C5-AB1A-3E6E59369792}"/>
              </a:ext>
            </a:extLst>
          </p:cNvPr>
          <p:cNvSpPr txBox="1"/>
          <p:nvPr/>
        </p:nvSpPr>
        <p:spPr>
          <a:xfrm>
            <a:off x="522309" y="627248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Fruit Kebab</a:t>
            </a:r>
          </a:p>
          <a:p>
            <a:pPr algn="ctr"/>
            <a:r>
              <a:rPr lang="en-GB" dirty="0">
                <a:latin typeface="Twinkl" pitchFamily="2" charset="0"/>
              </a:rPr>
              <a:t> £1.25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0E6DA-9A6D-4382-A1B2-EFC8DF957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54" b="1216"/>
          <a:stretch/>
        </p:blipFill>
        <p:spPr>
          <a:xfrm>
            <a:off x="2543607" y="5062929"/>
            <a:ext cx="1260000" cy="12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FA4CA-3641-4832-9D73-E2AF669B3A32}"/>
              </a:ext>
            </a:extLst>
          </p:cNvPr>
          <p:cNvSpPr txBox="1"/>
          <p:nvPr/>
        </p:nvSpPr>
        <p:spPr>
          <a:xfrm>
            <a:off x="2148300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Apple</a:t>
            </a:r>
          </a:p>
          <a:p>
            <a:pPr algn="ctr"/>
            <a:r>
              <a:rPr lang="en-GB" dirty="0">
                <a:latin typeface="Twinkl" pitchFamily="2" charset="0"/>
              </a:rPr>
              <a:t> 50p</a:t>
            </a:r>
          </a:p>
        </p:txBody>
      </p:sp>
      <p:pic>
        <p:nvPicPr>
          <p:cNvPr id="5124" name="Picture 4" descr="Make lunchtime extra fun and get the kids to help make a Mickey Mouse Pizza. Perfect for the Disney fans in your house.">
            <a:extLst>
              <a:ext uri="{FF2B5EF4-FFF2-40B4-BE49-F238E27FC236}">
                <a16:creationId xmlns:a16="http://schemas.microsoft.com/office/drawing/2014/main" id="{5B0A62CD-96B1-453F-A9E1-661CF1BE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48151" r="23008" b="352"/>
          <a:stretch/>
        </p:blipFill>
        <p:spPr bwMode="auto">
          <a:xfrm>
            <a:off x="2584491" y="3240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9A6E13-55A9-4623-83EE-42CBDDC58454}"/>
              </a:ext>
            </a:extLst>
          </p:cNvPr>
          <p:cNvSpPr txBox="1"/>
          <p:nvPr/>
        </p:nvSpPr>
        <p:spPr>
          <a:xfrm>
            <a:off x="2218500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Pizza </a:t>
            </a:r>
          </a:p>
          <a:p>
            <a:pPr algn="ctr"/>
            <a:r>
              <a:rPr lang="en-GB" dirty="0">
                <a:latin typeface="Twinkl" pitchFamily="2" charset="0"/>
              </a:rPr>
              <a:t>£5.50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6D87-2D2C-414B-8818-A3E4EA4104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" t="10096" r="-631" b="23158"/>
          <a:stretch/>
        </p:blipFill>
        <p:spPr>
          <a:xfrm>
            <a:off x="4099172" y="3240559"/>
            <a:ext cx="1260000" cy="12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90A7BB-45CC-4F10-9185-A38AAC5DC2D9}"/>
              </a:ext>
            </a:extLst>
          </p:cNvPr>
          <p:cNvSpPr txBox="1"/>
          <p:nvPr/>
        </p:nvSpPr>
        <p:spPr>
          <a:xfrm>
            <a:off x="3844491" y="449449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Hotdog </a:t>
            </a:r>
          </a:p>
          <a:p>
            <a:pPr algn="ctr"/>
            <a:r>
              <a:rPr lang="en-GB" dirty="0">
                <a:latin typeface="Twinkl" pitchFamily="2" charset="0"/>
              </a:rPr>
              <a:t>£3.50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C51AD-FDF9-4CF0-BD35-AC3DE769D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" t="13167" r="-330" b="11833"/>
          <a:stretch/>
        </p:blipFill>
        <p:spPr>
          <a:xfrm>
            <a:off x="5760960" y="3240559"/>
            <a:ext cx="1296000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C83E5-DCF3-44B5-919B-EF26D754F95B}"/>
              </a:ext>
            </a:extLst>
          </p:cNvPr>
          <p:cNvSpPr txBox="1"/>
          <p:nvPr/>
        </p:nvSpPr>
        <p:spPr>
          <a:xfrm>
            <a:off x="5429372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Chicken &amp; Rice </a:t>
            </a:r>
          </a:p>
          <a:p>
            <a:pPr algn="ctr"/>
            <a:r>
              <a:rPr lang="en-GB" dirty="0">
                <a:latin typeface="Twinkl" pitchFamily="2" charset="0"/>
              </a:rPr>
              <a:t>£7.25</a:t>
            </a:r>
          </a:p>
        </p:txBody>
      </p:sp>
      <p:pic>
        <p:nvPicPr>
          <p:cNvPr id="5126" name="Picture 6" descr="Mickey Mouse soft pretzels  (lol, pinned her butternut squash soup too)">
            <a:extLst>
              <a:ext uri="{FF2B5EF4-FFF2-40B4-BE49-F238E27FC236}">
                <a16:creationId xmlns:a16="http://schemas.microsoft.com/office/drawing/2014/main" id="{63BA17D3-ED43-44B2-924F-B3606717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 bwMode="auto">
          <a:xfrm>
            <a:off x="7530869" y="3276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294D91-536A-4D8F-84DF-A7BF2E4C32C5}"/>
              </a:ext>
            </a:extLst>
          </p:cNvPr>
          <p:cNvSpPr txBox="1"/>
          <p:nvPr/>
        </p:nvSpPr>
        <p:spPr>
          <a:xfrm>
            <a:off x="7164080" y="451071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Soup &amp; Bread</a:t>
            </a:r>
          </a:p>
          <a:p>
            <a:pPr algn="ctr"/>
            <a:r>
              <a:rPr lang="en-GB" dirty="0">
                <a:latin typeface="Twinkl" pitchFamily="2" charset="0"/>
              </a:rPr>
              <a:t> £3.50</a:t>
            </a:r>
          </a:p>
        </p:txBody>
      </p:sp>
      <p:pic>
        <p:nvPicPr>
          <p:cNvPr id="5130" name="Picture 10" descr="Amazon.com: Disney Mickey Mouse Shaped Veggie Chips Children's ...">
            <a:extLst>
              <a:ext uri="{FF2B5EF4-FFF2-40B4-BE49-F238E27FC236}">
                <a16:creationId xmlns:a16="http://schemas.microsoft.com/office/drawing/2014/main" id="{10244BF6-BA91-423C-A713-9CA8861F8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69" t="-16558" r="-22656" b="-2720"/>
          <a:stretch/>
        </p:blipFill>
        <p:spPr bwMode="auto">
          <a:xfrm>
            <a:off x="4169372" y="49297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AB1C1-0E8B-490D-BB79-741A01D2FB56}"/>
              </a:ext>
            </a:extLst>
          </p:cNvPr>
          <p:cNvSpPr txBox="1"/>
          <p:nvPr/>
        </p:nvSpPr>
        <p:spPr>
          <a:xfrm>
            <a:off x="3733181" y="6245070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Crisps</a:t>
            </a:r>
          </a:p>
          <a:p>
            <a:pPr algn="ctr"/>
            <a:r>
              <a:rPr lang="en-GB" dirty="0">
                <a:latin typeface="Twinkl" pitchFamily="2" charset="0"/>
              </a:rPr>
              <a:t> 70p</a:t>
            </a:r>
          </a:p>
        </p:txBody>
      </p:sp>
      <p:sp>
        <p:nvSpPr>
          <p:cNvPr id="21" name="AutoShape 14" descr="Disney Apple Juice, Donald Duck | Shop | St. Mary's Galaxy">
            <a:extLst>
              <a:ext uri="{FF2B5EF4-FFF2-40B4-BE49-F238E27FC236}">
                <a16:creationId xmlns:a16="http://schemas.microsoft.com/office/drawing/2014/main" id="{B3E009C0-896E-4F5E-B587-593D346F9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40" name="Picture 20" descr="Disney Disney Donald Duck 100% Pure Orange Juice Original No Pulp ...">
            <a:extLst>
              <a:ext uri="{FF2B5EF4-FFF2-40B4-BE49-F238E27FC236}">
                <a16:creationId xmlns:a16="http://schemas.microsoft.com/office/drawing/2014/main" id="{F6AC09BE-4C8C-4A8B-92B0-23A25C10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363" y="507493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734450-16D5-4970-8129-CB004C68F4B6}"/>
              </a:ext>
            </a:extLst>
          </p:cNvPr>
          <p:cNvSpPr txBox="1"/>
          <p:nvPr/>
        </p:nvSpPr>
        <p:spPr>
          <a:xfrm>
            <a:off x="5411145" y="6233635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Orange Juice</a:t>
            </a:r>
          </a:p>
          <a:p>
            <a:pPr algn="ctr"/>
            <a:r>
              <a:rPr lang="en-GB" dirty="0">
                <a:latin typeface="Twinkl" pitchFamily="2" charset="0"/>
              </a:rPr>
              <a:t> £1.50</a:t>
            </a:r>
          </a:p>
        </p:txBody>
      </p:sp>
      <p:pic>
        <p:nvPicPr>
          <p:cNvPr id="5142" name="Picture 22" descr="Disney Frozen Themed Milkshake Recipe for a Sweet Birthday Party Treat - Easy Family Recipe Ideas">
            <a:extLst>
              <a:ext uri="{FF2B5EF4-FFF2-40B4-BE49-F238E27FC236}">
                <a16:creationId xmlns:a16="http://schemas.microsoft.com/office/drawing/2014/main" id="{B24A76CE-998C-4746-815D-DEBDFA4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7" t="7290" r="-15182" b="3822"/>
          <a:stretch/>
        </p:blipFill>
        <p:spPr bwMode="auto">
          <a:xfrm>
            <a:off x="9223669" y="5062928"/>
            <a:ext cx="1260000" cy="12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672C6E-0810-4BE1-BD80-F0B3A401138C}"/>
              </a:ext>
            </a:extLst>
          </p:cNvPr>
          <p:cNvSpPr txBox="1"/>
          <p:nvPr/>
        </p:nvSpPr>
        <p:spPr>
          <a:xfrm>
            <a:off x="8857678" y="621166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Milkshake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5144" name="Picture 24" descr="Bottled Water - Safe Drinking Water">
            <a:extLst>
              <a:ext uri="{FF2B5EF4-FFF2-40B4-BE49-F238E27FC236}">
                <a16:creationId xmlns:a16="http://schemas.microsoft.com/office/drawing/2014/main" id="{8BBDFA1B-E3BC-414C-9CCC-40C23CE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54" y="5082864"/>
            <a:ext cx="10926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A10077-7F24-465B-921E-5B3BDBAE1C25}"/>
              </a:ext>
            </a:extLst>
          </p:cNvPr>
          <p:cNvSpPr txBox="1"/>
          <p:nvPr/>
        </p:nvSpPr>
        <p:spPr>
          <a:xfrm>
            <a:off x="7091895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Water</a:t>
            </a:r>
          </a:p>
          <a:p>
            <a:pPr algn="ctr"/>
            <a:r>
              <a:rPr lang="en-GB" dirty="0">
                <a:latin typeface="Twinkl" pitchFamily="2" charset="0"/>
              </a:rPr>
              <a:t> £1.00</a:t>
            </a:r>
          </a:p>
        </p:txBody>
      </p:sp>
      <p:pic>
        <p:nvPicPr>
          <p:cNvPr id="5146" name="Picture 26" descr="Disney Lady And The Tramp Clipart , Transparent Cartoon, Free ...">
            <a:extLst>
              <a:ext uri="{FF2B5EF4-FFF2-40B4-BE49-F238E27FC236}">
                <a16:creationId xmlns:a16="http://schemas.microsoft.com/office/drawing/2014/main" id="{164DE9CF-D74C-4F04-9699-8F467107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9821" r="93750">
                        <a14:foregroundMark x1="28571" y1="20444" x2="33482" y2="28889"/>
                        <a14:foregroundMark x1="20982" y1="16444" x2="21429" y2="21778"/>
                        <a14:foregroundMark x1="33036" y1="10667" x2="35714" y2="10667"/>
                        <a14:foregroundMark x1="93750" y1="52000" x2="9375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9" y="86870"/>
            <a:ext cx="1270689" cy="12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Under the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298481" y="2002670"/>
            <a:ext cx="588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winkl" pitchFamily="2" charset="0"/>
              </a:rPr>
              <a:t>Listen to:</a:t>
            </a:r>
          </a:p>
          <a:p>
            <a:pPr algn="ctr"/>
            <a:r>
              <a:rPr lang="en-GB" sz="2400" dirty="0">
                <a:latin typeface="Twinkl" pitchFamily="2" charset="0"/>
              </a:rPr>
              <a:t>The Little Mermaid - Under the Sea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11FF6-3A73-4A59-890C-EA4E8CC7B653}"/>
              </a:ext>
            </a:extLst>
          </p:cNvPr>
          <p:cNvSpPr txBox="1"/>
          <p:nvPr/>
        </p:nvSpPr>
        <p:spPr>
          <a:xfrm>
            <a:off x="6782935" y="2448788"/>
            <a:ext cx="4885899" cy="353943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winkl" pitchFamily="2" charset="0"/>
              </a:rPr>
              <a:t>Task:</a:t>
            </a: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does Sebastian think it is better to live under the sea? Give 2 reasons!</a:t>
            </a:r>
            <a:br>
              <a:rPr lang="en-GB" sz="2800" dirty="0">
                <a:latin typeface="Twinkl" pitchFamily="2" charset="0"/>
              </a:rPr>
            </a:b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Do you agree? </a:t>
            </a:r>
          </a:p>
          <a:p>
            <a:pPr marL="457200" indent="-457200">
              <a:buAutoNum type="arabicPeriod"/>
            </a:pP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or why not?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D128F-5B39-4BB7-89D7-D350987E8C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267" y="73811"/>
            <a:ext cx="1449237" cy="130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74F58-25FA-4219-831B-0370F9388A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3390" y="133970"/>
            <a:ext cx="1703304" cy="1159078"/>
          </a:xfrm>
          <a:prstGeom prst="rect">
            <a:avLst/>
          </a:prstGeom>
        </p:spPr>
      </p:pic>
      <p:pic>
        <p:nvPicPr>
          <p:cNvPr id="4" name="Online Media 3" title="The Little Mermaid | Under the Sea | Lyric Video | Disney Sing Along">
            <a:hlinkClick r:id="" action="ppaction://media"/>
            <a:extLst>
              <a:ext uri="{FF2B5EF4-FFF2-40B4-BE49-F238E27FC236}">
                <a16:creationId xmlns:a16="http://schemas.microsoft.com/office/drawing/2014/main" id="{18B5E417-AFFD-48F5-87B7-8B99CA4A2F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98481" y="29383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18" y="3914214"/>
            <a:ext cx="3839975" cy="2452687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Thursday: Day 4</a:t>
            </a:r>
          </a:p>
        </p:txBody>
      </p:sp>
      <p:pic>
        <p:nvPicPr>
          <p:cNvPr id="2052" name="Picture 4" descr="Everything coming to Walt Disney World for the 50th anniversary in ...">
            <a:extLst>
              <a:ext uri="{FF2B5EF4-FFF2-40B4-BE49-F238E27FC236}">
                <a16:creationId xmlns:a16="http://schemas.microsoft.com/office/drawing/2014/main" id="{E2BC6C2E-F9B2-4EBF-BCEA-C8439F044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785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6493" y="4877779"/>
            <a:ext cx="7729065" cy="26555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Twinkl" pitchFamily="2" charset="0"/>
              </a:rPr>
              <a:t>Explore the park</a:t>
            </a:r>
          </a:p>
          <a:p>
            <a:r>
              <a:rPr lang="en-US" sz="4000" dirty="0">
                <a:latin typeface="Twinkl" pitchFamily="2" charset="0"/>
              </a:rPr>
              <a:t>Become the </a:t>
            </a:r>
            <a:r>
              <a:rPr lang="en-US" sz="4000" i="1" dirty="0">
                <a:latin typeface="Twinkl" pitchFamily="2" charset="0"/>
              </a:rPr>
              <a:t>Common Word King</a:t>
            </a:r>
          </a:p>
          <a:p>
            <a:r>
              <a:rPr lang="en-US" sz="4000" dirty="0">
                <a:latin typeface="Twinkl" pitchFamily="2" charset="0"/>
              </a:rPr>
              <a:t>Create a new ride</a:t>
            </a:r>
          </a:p>
          <a:p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404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Ride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-1451444" y="2903676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1101527" cy="2343845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long altogether would it take to ride Peter Pan’s Flight &amp; Frozen Ever After?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have 35 minutes left in the park. Which 2 rides could you go on to make the most of your time left?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longer is Toy Story Mania! than Peter Pan’s Flight?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shorter is Frozen Ever After than Beauty &amp; the Beast show?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want to visit all 4 attractions. How long will it take altogether?</a:t>
            </a:r>
          </a:p>
          <a:p>
            <a:pPr marL="457200" indent="-457200">
              <a:buAutoNum type="arabicPeriod"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C68F-3123-4A3F-9E4D-61EBBE3E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r="33178"/>
          <a:stretch/>
        </p:blipFill>
        <p:spPr>
          <a:xfrm>
            <a:off x="218315" y="4073807"/>
            <a:ext cx="2483212" cy="1837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E3097-A7AD-4228-B218-C32E211445DC}"/>
              </a:ext>
            </a:extLst>
          </p:cNvPr>
          <p:cNvSpPr/>
          <p:nvPr/>
        </p:nvSpPr>
        <p:spPr>
          <a:xfrm>
            <a:off x="339256" y="590920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Peter Pan’s Flight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 minutes</a:t>
            </a:r>
          </a:p>
        </p:txBody>
      </p:sp>
      <p:pic>
        <p:nvPicPr>
          <p:cNvPr id="6148" name="Picture 4" descr="How to Ride Frozen Ever After at Disney World Without the Wait ...">
            <a:extLst>
              <a:ext uri="{FF2B5EF4-FFF2-40B4-BE49-F238E27FC236}">
                <a16:creationId xmlns:a16="http://schemas.microsoft.com/office/drawing/2014/main" id="{DA4F9540-ADFF-4A5B-AC4B-8025A735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99" y="4121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C118F3-4D2C-4CC7-81B8-10B6E67F3AB0}"/>
              </a:ext>
            </a:extLst>
          </p:cNvPr>
          <p:cNvSpPr/>
          <p:nvPr/>
        </p:nvSpPr>
        <p:spPr>
          <a:xfrm>
            <a:off x="3174137" y="5932848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Ever After</a:t>
            </a:r>
          </a:p>
          <a:p>
            <a:pPr algn="ctr"/>
            <a:r>
              <a:rPr lang="en-GB" dirty="0">
                <a:latin typeface="Twinkl" pitchFamily="2" charset="0"/>
              </a:rPr>
              <a:t>Duration: 5 minutes</a:t>
            </a:r>
          </a:p>
        </p:txBody>
      </p:sp>
      <p:pic>
        <p:nvPicPr>
          <p:cNvPr id="6150" name="Picture 6" descr="PHOTOS: New Entrance to Toy Story Mania in Toy Story Land ...">
            <a:extLst>
              <a:ext uri="{FF2B5EF4-FFF2-40B4-BE49-F238E27FC236}">
                <a16:creationId xmlns:a16="http://schemas.microsoft.com/office/drawing/2014/main" id="{451D8BC8-498D-4C2D-B1CB-EDD28FE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412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BE26B8-0854-4499-A4A5-C652D9AA6FBE}"/>
              </a:ext>
            </a:extLst>
          </p:cNvPr>
          <p:cNvSpPr/>
          <p:nvPr/>
        </p:nvSpPr>
        <p:spPr>
          <a:xfrm>
            <a:off x="6009018" y="594184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Toy Story Mania!</a:t>
            </a:r>
          </a:p>
          <a:p>
            <a:pPr algn="ctr"/>
            <a:r>
              <a:rPr lang="en-GB" dirty="0">
                <a:latin typeface="Twinkl" pitchFamily="2" charset="0"/>
              </a:rPr>
              <a:t>Duration: 8 minutes</a:t>
            </a:r>
          </a:p>
        </p:txBody>
      </p:sp>
      <p:pic>
        <p:nvPicPr>
          <p:cNvPr id="6152" name="Picture 8" descr="Beauty and the Beast - Live on Stage | Entertainment | Walt Disney ...">
            <a:extLst>
              <a:ext uri="{FF2B5EF4-FFF2-40B4-BE49-F238E27FC236}">
                <a16:creationId xmlns:a16="http://schemas.microsoft.com/office/drawing/2014/main" id="{07E27DE2-0AA0-4952-91EA-C69A0917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37" y="4163892"/>
            <a:ext cx="238115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163B5-53B9-4184-ACCA-D10F975E5CA9}"/>
              </a:ext>
            </a:extLst>
          </p:cNvPr>
          <p:cNvSpPr/>
          <p:nvPr/>
        </p:nvSpPr>
        <p:spPr>
          <a:xfrm>
            <a:off x="9298716" y="5864203"/>
            <a:ext cx="238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Beauty &amp; the Beast Show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30 minutes</a:t>
            </a:r>
          </a:p>
        </p:txBody>
      </p:sp>
    </p:spTree>
    <p:extLst>
      <p:ext uri="{BB962C8B-B14F-4D97-AF65-F5344CB8AC3E}">
        <p14:creationId xmlns:p14="http://schemas.microsoft.com/office/powerpoint/2010/main" val="1179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471C1-33E3-47F1-9D14-D62525AA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56124"/>
            <a:ext cx="10515600" cy="5915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C40B2-D8E3-4C20-88AD-816F7A665D06}"/>
              </a:ext>
            </a:extLst>
          </p:cNvPr>
          <p:cNvSpPr txBox="1"/>
          <p:nvPr/>
        </p:nvSpPr>
        <p:spPr>
          <a:xfrm>
            <a:off x="9028258" y="1134135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D63B3-239D-4AC5-8872-E606C3484D1B}"/>
              </a:ext>
            </a:extLst>
          </p:cNvPr>
          <p:cNvSpPr txBox="1"/>
          <p:nvPr/>
        </p:nvSpPr>
        <p:spPr>
          <a:xfrm>
            <a:off x="2380118" y="2214692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45D56-1A72-45A0-986E-BF93CBE27F35}"/>
              </a:ext>
            </a:extLst>
          </p:cNvPr>
          <p:cNvSpPr txBox="1"/>
          <p:nvPr/>
        </p:nvSpPr>
        <p:spPr>
          <a:xfrm>
            <a:off x="10158704" y="131479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said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7C9AF9-3F9F-445F-A2C4-131C5112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The Common Word 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1395-34A6-405F-9FAE-B07F2435AEDA}"/>
              </a:ext>
            </a:extLst>
          </p:cNvPr>
          <p:cNvSpPr txBox="1"/>
          <p:nvPr/>
        </p:nvSpPr>
        <p:spPr>
          <a:xfrm>
            <a:off x="10266443" y="4457021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06374-1D58-43FC-BBF6-D5002836A4AB}"/>
              </a:ext>
            </a:extLst>
          </p:cNvPr>
          <p:cNvSpPr txBox="1"/>
          <p:nvPr/>
        </p:nvSpPr>
        <p:spPr>
          <a:xfrm>
            <a:off x="8228309" y="485859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00E22-C80C-48C6-A895-929B26383E02}"/>
              </a:ext>
            </a:extLst>
          </p:cNvPr>
          <p:cNvSpPr txBox="1"/>
          <p:nvPr/>
        </p:nvSpPr>
        <p:spPr>
          <a:xfrm>
            <a:off x="5204183" y="326825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DCF10-1BB7-4B84-A5F6-2BB91EE8EBF9}"/>
              </a:ext>
            </a:extLst>
          </p:cNvPr>
          <p:cNvSpPr txBox="1"/>
          <p:nvPr/>
        </p:nvSpPr>
        <p:spPr>
          <a:xfrm>
            <a:off x="5487476" y="20200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5400A-1716-4663-9455-E1E2AB408A04}"/>
              </a:ext>
            </a:extLst>
          </p:cNvPr>
          <p:cNvSpPr txBox="1"/>
          <p:nvPr/>
        </p:nvSpPr>
        <p:spPr>
          <a:xfrm>
            <a:off x="5413524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24F21-311D-4FC9-BB0E-F1D2072996F4}"/>
              </a:ext>
            </a:extLst>
          </p:cNvPr>
          <p:cNvSpPr txBox="1"/>
          <p:nvPr/>
        </p:nvSpPr>
        <p:spPr>
          <a:xfrm>
            <a:off x="10596353" y="53107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70AAE-43D7-4AA8-A1E9-DE7BE6C8F63A}"/>
              </a:ext>
            </a:extLst>
          </p:cNvPr>
          <p:cNvSpPr txBox="1"/>
          <p:nvPr/>
        </p:nvSpPr>
        <p:spPr>
          <a:xfrm>
            <a:off x="1065571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why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69D69A-42D7-42C3-8BF6-C0825F50DBC9}"/>
              </a:ext>
            </a:extLst>
          </p:cNvPr>
          <p:cNvSpPr txBox="1"/>
          <p:nvPr/>
        </p:nvSpPr>
        <p:spPr>
          <a:xfrm>
            <a:off x="8699065" y="5960424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come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A6A31B-A6B6-4FD1-8C7F-4C16BE38D613}"/>
              </a:ext>
            </a:extLst>
          </p:cNvPr>
          <p:cNvSpPr txBox="1"/>
          <p:nvPr/>
        </p:nvSpPr>
        <p:spPr>
          <a:xfrm>
            <a:off x="2914690" y="352986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B572-8C22-45E7-9D0C-7257D7843D1D}"/>
              </a:ext>
            </a:extLst>
          </p:cNvPr>
          <p:cNvSpPr txBox="1"/>
          <p:nvPr/>
        </p:nvSpPr>
        <p:spPr>
          <a:xfrm>
            <a:off x="6022048" y="8832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would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77DF2-17E8-4A73-9ACC-4234B78CD0FD}"/>
              </a:ext>
            </a:extLst>
          </p:cNvPr>
          <p:cNvSpPr txBox="1"/>
          <p:nvPr/>
        </p:nvSpPr>
        <p:spPr>
          <a:xfrm>
            <a:off x="9055419" y="34840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95848-CC1A-4DF2-A811-96B68C9411B2}"/>
              </a:ext>
            </a:extLst>
          </p:cNvPr>
          <p:cNvSpPr txBox="1"/>
          <p:nvPr/>
        </p:nvSpPr>
        <p:spPr>
          <a:xfrm>
            <a:off x="888601" y="3994483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does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023BE-177E-4B12-AAC7-8F65FA146239}"/>
              </a:ext>
            </a:extLst>
          </p:cNvPr>
          <p:cNvSpPr txBox="1"/>
          <p:nvPr/>
        </p:nvSpPr>
        <p:spPr>
          <a:xfrm>
            <a:off x="6827353" y="2281687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many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343D93-215F-4046-9016-57FA92B475F2}"/>
              </a:ext>
            </a:extLst>
          </p:cNvPr>
          <p:cNvSpPr txBox="1"/>
          <p:nvPr/>
        </p:nvSpPr>
        <p:spPr>
          <a:xfrm>
            <a:off x="914386" y="1022077"/>
            <a:ext cx="293146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Find all 15 of the hidden words to become the Common Word King. </a:t>
            </a:r>
          </a:p>
        </p:txBody>
      </p:sp>
      <p:pic>
        <p:nvPicPr>
          <p:cNvPr id="3" name="02 - I Just Can't Wait To Be King">
            <a:hlinkClick r:id="" action="ppaction://media"/>
            <a:extLst>
              <a:ext uri="{FF2B5EF4-FFF2-40B4-BE49-F238E27FC236}">
                <a16:creationId xmlns:a16="http://schemas.microsoft.com/office/drawing/2014/main" id="{32BC6FF8-408B-4336-8D3F-70CFDDF9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995" y="616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95849"/>
            <a:ext cx="1076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The year 2021 is </a:t>
            </a:r>
            <a:r>
              <a:rPr lang="en-GB" sz="3200" b="1" dirty="0">
                <a:latin typeface="Twinkl" pitchFamily="2" charset="0"/>
              </a:rPr>
              <a:t>Disneyland’s 50</a:t>
            </a:r>
            <a:r>
              <a:rPr lang="en-GB" sz="3200" b="1" baseline="30000" dirty="0">
                <a:latin typeface="Twinkl" pitchFamily="2" charset="0"/>
              </a:rPr>
              <a:t>th</a:t>
            </a:r>
            <a:r>
              <a:rPr lang="en-GB" sz="3200" b="1" dirty="0">
                <a:latin typeface="Twinkl" pitchFamily="2" charset="0"/>
              </a:rPr>
              <a:t> Anniversary!</a:t>
            </a:r>
            <a:r>
              <a:rPr lang="en-GB" sz="3200" dirty="0">
                <a:latin typeface="Twinkl" pitchFamily="2" charset="0"/>
              </a:rPr>
              <a:t> </a:t>
            </a:r>
          </a:p>
          <a:p>
            <a:r>
              <a:rPr lang="en-GB" sz="2800" dirty="0">
                <a:latin typeface="Twinkl" pitchFamily="2" charset="0"/>
              </a:rPr>
              <a:t>We’ve been asked to help design a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2477270"/>
            <a:ext cx="5458059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Think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be named?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movie is it based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Who will it be for? Young children, teenagers, adults?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look like?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EF29-0C6F-46F4-A388-DB41994EF403}"/>
              </a:ext>
            </a:extLst>
          </p:cNvPr>
          <p:cNvSpPr txBox="1"/>
          <p:nvPr/>
        </p:nvSpPr>
        <p:spPr>
          <a:xfrm>
            <a:off x="478717" y="5405039"/>
            <a:ext cx="545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Design your ride! You can draw or build this, you choose. </a:t>
            </a:r>
          </a:p>
        </p:txBody>
      </p:sp>
      <p:pic>
        <p:nvPicPr>
          <p:cNvPr id="5" name="Picture 4" descr="A picture containing grass, sitting, table, toy&#10;&#10;Description automatically generated">
            <a:extLst>
              <a:ext uri="{FF2B5EF4-FFF2-40B4-BE49-F238E27FC236}">
                <a16:creationId xmlns:a16="http://schemas.microsoft.com/office/drawing/2014/main" id="{601A241B-E3DF-4E4C-A77E-773B3026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4126780"/>
            <a:ext cx="1648055" cy="21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D2978E32-2487-4B36-BBFE-06FA8960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5" y="4558753"/>
            <a:ext cx="1695687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02762BB3-AB26-416C-954D-6D186FE89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2202943"/>
            <a:ext cx="1667108" cy="17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collar shirt&#10;&#10;Description automatically generated">
            <a:extLst>
              <a:ext uri="{FF2B5EF4-FFF2-40B4-BE49-F238E27FC236}">
                <a16:creationId xmlns:a16="http://schemas.microsoft.com/office/drawing/2014/main" id="{D6E8DF09-F5FF-4AA0-9CB7-E5DB25F57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37" y="2395382"/>
            <a:ext cx="2012935" cy="183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mage result for disney logo">
            <a:extLst>
              <a:ext uri="{FF2B5EF4-FFF2-40B4-BE49-F238E27FC236}">
                <a16:creationId xmlns:a16="http://schemas.microsoft.com/office/drawing/2014/main" id="{8C299288-1E94-4CB5-A76A-08FF782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isney logo">
            <a:extLst>
              <a:ext uri="{FF2B5EF4-FFF2-40B4-BE49-F238E27FC236}">
                <a16:creationId xmlns:a16="http://schemas.microsoft.com/office/drawing/2014/main" id="{F41A278E-737E-492B-99EF-36498C16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7" y="36859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Monday: Day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Prepare your passport</a:t>
            </a:r>
          </a:p>
          <a:p>
            <a:r>
              <a:rPr lang="en-US" sz="4400" dirty="0">
                <a:latin typeface="Twinkl" pitchFamily="2" charset="0"/>
              </a:rPr>
              <a:t>Plan your timings</a:t>
            </a:r>
          </a:p>
          <a:p>
            <a:r>
              <a:rPr lang="en-US" sz="4400" dirty="0">
                <a:latin typeface="Twinkl" pitchFamily="2" charset="0"/>
              </a:rPr>
              <a:t>Check the weather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2050" name="Picture 2" descr="Invitation to Disney World (With images) | Disney invitations ...">
            <a:extLst>
              <a:ext uri="{FF2B5EF4-FFF2-40B4-BE49-F238E27FC236}">
                <a16:creationId xmlns:a16="http://schemas.microsoft.com/office/drawing/2014/main" id="{3CADA28A-84C3-4FC1-93AD-17CEA7806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8736"/>
          <a:stretch/>
        </p:blipFill>
        <p:spPr bwMode="auto">
          <a:xfrm rot="21600000">
            <a:off x="20" y="10"/>
            <a:ext cx="4635571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9C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63851"/>
            <a:ext cx="73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Create a poster to advertise your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1787071"/>
            <a:ext cx="10875083" cy="95410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Remember to include: Price, height limits and any safety rules.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winkl" pitchFamily="2" charset="0"/>
            </a:endParaRPr>
          </a:p>
        </p:txBody>
      </p:sp>
      <p:pic>
        <p:nvPicPr>
          <p:cNvPr id="4" name="Picture 3" descr="A picture containing toy, cake, birthday, looking&#10;&#10;Description automatically generated">
            <a:extLst>
              <a:ext uri="{FF2B5EF4-FFF2-40B4-BE49-F238E27FC236}">
                <a16:creationId xmlns:a16="http://schemas.microsoft.com/office/drawing/2014/main" id="{52FAADE5-2A82-4C91-9E34-45FCF638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1178"/>
            <a:ext cx="8534400" cy="348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Image result for disney logo">
            <a:extLst>
              <a:ext uri="{FF2B5EF4-FFF2-40B4-BE49-F238E27FC236}">
                <a16:creationId xmlns:a16="http://schemas.microsoft.com/office/drawing/2014/main" id="{8E420EAC-D670-44F9-A3CC-6498268C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isney logo">
            <a:extLst>
              <a:ext uri="{FF2B5EF4-FFF2-40B4-BE49-F238E27FC236}">
                <a16:creationId xmlns:a16="http://schemas.microsoft.com/office/drawing/2014/main" id="{CE32A5D1-94A1-494D-94A9-A333CD1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74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winkl" pitchFamily="2" charset="0"/>
              </a:rPr>
              <a:t>Friday: Day 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2402" y="2530892"/>
            <a:ext cx="7196728" cy="3055703"/>
          </a:xfrm>
        </p:spPr>
        <p:txBody>
          <a:bodyPr>
            <a:normAutofit/>
          </a:bodyPr>
          <a:lstStyle/>
          <a:p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4098" name="Picture 2" descr="Stitch Last day at Disney blues Digital Iron on transfer Image | Etsy">
            <a:extLst>
              <a:ext uri="{FF2B5EF4-FFF2-40B4-BE49-F238E27FC236}">
                <a16:creationId xmlns:a16="http://schemas.microsoft.com/office/drawing/2014/main" id="{0FB79CE2-E8DD-4C63-81EC-29D1B695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448847"/>
            <a:ext cx="54292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Writing: Monsters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838200" y="1474274"/>
            <a:ext cx="1103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It’s time to enter </a:t>
            </a:r>
            <a:r>
              <a:rPr lang="en-GB" sz="3200" dirty="0" err="1">
                <a:latin typeface="Twinkl" pitchFamily="2" charset="0"/>
              </a:rPr>
              <a:t>Monstropolis</a:t>
            </a:r>
            <a:r>
              <a:rPr lang="en-GB" sz="3200" dirty="0">
                <a:latin typeface="Twinkl" pitchFamily="2" charset="0"/>
              </a:rPr>
              <a:t>, the city of Monsters!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6890856" y="2242510"/>
            <a:ext cx="4697104" cy="3539430"/>
          </a:xfrm>
          <a:prstGeom prst="rect">
            <a:avLst/>
          </a:prstGeom>
          <a:solidFill>
            <a:srgbClr val="B0E2B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Tasks: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Design a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Name your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Describe your monster using 6 adjectives. 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Write a story with your monster as the main character.  </a:t>
            </a:r>
          </a:p>
        </p:txBody>
      </p:sp>
      <p:pic>
        <p:nvPicPr>
          <p:cNvPr id="4" name="Online Media 3" title="360ￂﾺ Ride on Monsters, Inc. Mike &amp; Sulley to the Rescue!">
            <a:hlinkClick r:id="" action="ppaction://media"/>
            <a:extLst>
              <a:ext uri="{FF2B5EF4-FFF2-40B4-BE49-F238E27FC236}">
                <a16:creationId xmlns:a16="http://schemas.microsoft.com/office/drawing/2014/main" id="{D570F767-DCD0-4305-B6A0-3BD7C7AC2A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40" y="229834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HWB: Inside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576742" y="1290191"/>
            <a:ext cx="110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Tell an adult something that makes you feel each of these emotions.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4340" name="Picture 4" descr="Inside Out' Character Profiles: Anger, Joy, Disgust, Fear and ...">
            <a:extLst>
              <a:ext uri="{FF2B5EF4-FFF2-40B4-BE49-F238E27FC236}">
                <a16:creationId xmlns:a16="http://schemas.microsoft.com/office/drawing/2014/main" id="{5A1E91E4-198C-46C9-84E3-793D9D1A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503"/>
            <a:ext cx="12192000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57116" y="6151768"/>
            <a:ext cx="11477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Example: I feel </a:t>
            </a:r>
            <a:r>
              <a:rPr lang="en-GB" sz="2800" b="1" u="sng" dirty="0">
                <a:latin typeface="Twinkl" pitchFamily="2" charset="0"/>
              </a:rPr>
              <a:t>sad</a:t>
            </a:r>
            <a:r>
              <a:rPr lang="en-GB" sz="2800" dirty="0">
                <a:latin typeface="Twinkl" pitchFamily="2" charset="0"/>
              </a:rPr>
              <a:t> when </a:t>
            </a:r>
            <a:r>
              <a:rPr lang="en-GB" sz="2800" b="1" u="sng" dirty="0">
                <a:latin typeface="Twinkl" pitchFamily="2" charset="0"/>
              </a:rPr>
              <a:t>my friends don’t share with me.</a:t>
            </a:r>
            <a:r>
              <a:rPr lang="en-GB" sz="280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Disney Parade!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1141334" y="1267798"/>
            <a:ext cx="1087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Create a mask of your favourite Disney (or any other) character. </a:t>
            </a:r>
          </a:p>
        </p:txBody>
      </p:sp>
      <p:pic>
        <p:nvPicPr>
          <p:cNvPr id="4" name="Online Media 3" title="Virtual Viewing of Disney's Magic Happens Parade">
            <a:hlinkClick r:id="" action="ppaction://media"/>
            <a:extLst>
              <a:ext uri="{FF2B5EF4-FFF2-40B4-BE49-F238E27FC236}">
                <a16:creationId xmlns:a16="http://schemas.microsoft.com/office/drawing/2014/main" id="{4CFBE937-F035-4793-A1CF-FE10E8B4F8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0" y="3523137"/>
            <a:ext cx="5699562" cy="3206004"/>
          </a:xfrm>
          <a:prstGeom prst="rect">
            <a:avLst/>
          </a:prstGeom>
        </p:spPr>
      </p:pic>
      <p:pic>
        <p:nvPicPr>
          <p:cNvPr id="6" name="Picture 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28827FE4-C22D-4304-9C87-92F37B380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1" b="56089"/>
          <a:stretch/>
        </p:blipFill>
        <p:spPr>
          <a:xfrm>
            <a:off x="4088924" y="1778693"/>
            <a:ext cx="1610972" cy="1260000"/>
          </a:xfrm>
          <a:prstGeom prst="rect">
            <a:avLst/>
          </a:prstGeom>
        </p:spPr>
      </p:pic>
      <p:pic>
        <p:nvPicPr>
          <p:cNvPr id="9" name="Picture 8" descr="A person holding a teddy bear&#10;&#10;Description automatically generated">
            <a:extLst>
              <a:ext uri="{FF2B5EF4-FFF2-40B4-BE49-F238E27FC236}">
                <a16:creationId xmlns:a16="http://schemas.microsoft.com/office/drawing/2014/main" id="{F09F455A-C941-4CF8-A859-DD9753BBE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1786463"/>
            <a:ext cx="1634915" cy="1332000"/>
          </a:xfrm>
          <a:prstGeom prst="rect">
            <a:avLst/>
          </a:prstGeom>
        </p:spPr>
      </p:pic>
      <p:pic>
        <p:nvPicPr>
          <p:cNvPr id="11" name="Picture 1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47F24D66-E310-43C5-B112-B7ACE72E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57" y="1779956"/>
            <a:ext cx="1495634" cy="1257475"/>
          </a:xfrm>
          <a:prstGeom prst="rect">
            <a:avLst/>
          </a:prstGeom>
        </p:spPr>
      </p:pic>
      <p:pic>
        <p:nvPicPr>
          <p:cNvPr id="16" name="Picture 1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AAA7DEE-C9F3-4EA4-B5A0-BEC537797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0" r="52285"/>
          <a:stretch/>
        </p:blipFill>
        <p:spPr>
          <a:xfrm>
            <a:off x="5851539" y="1778693"/>
            <a:ext cx="1454674" cy="133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C3C116-A48E-46AD-8A43-3871D5C212EA}"/>
              </a:ext>
            </a:extLst>
          </p:cNvPr>
          <p:cNvSpPr txBox="1"/>
          <p:nvPr/>
        </p:nvSpPr>
        <p:spPr>
          <a:xfrm>
            <a:off x="735239" y="3971977"/>
            <a:ext cx="5119651" cy="230832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winkl" pitchFamily="2" charset="0"/>
              </a:rPr>
              <a:t>Parade Time!</a:t>
            </a:r>
          </a:p>
          <a:p>
            <a:r>
              <a:rPr lang="en-GB" sz="3600" dirty="0">
                <a:latin typeface="Twinkl" pitchFamily="2" charset="0"/>
              </a:rPr>
              <a:t>Take part in the parade as your favourite character. </a:t>
            </a:r>
          </a:p>
        </p:txBody>
      </p:sp>
    </p:spTree>
    <p:extLst>
      <p:ext uri="{BB962C8B-B14F-4D97-AF65-F5344CB8AC3E}">
        <p14:creationId xmlns:p14="http://schemas.microsoft.com/office/powerpoint/2010/main" val="24233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Send a Postcard!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365733"/>
            <a:ext cx="10875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It’s our last day at Disney World. Can you write a postcard to tell your grandparents/friend/sister/auntie about your school trip to Disney?</a:t>
            </a:r>
          </a:p>
          <a:p>
            <a:endParaRPr lang="en-GB" sz="2400" dirty="0">
              <a:latin typeface="Twinkl" pitchFamily="2" charset="0"/>
            </a:endParaRPr>
          </a:p>
          <a:p>
            <a:r>
              <a:rPr lang="en-GB" sz="2400" dirty="0">
                <a:latin typeface="Twinkl" pitchFamily="2" charset="0"/>
              </a:rPr>
              <a:t>Draw a detailed picture of your favourite moment on one side, and write a descriptive message on the back. Remember to include the address you are sending it to too!  </a:t>
            </a:r>
          </a:p>
        </p:txBody>
      </p:sp>
      <p:pic>
        <p:nvPicPr>
          <p:cNvPr id="17410" name="Picture 2" descr="Disney Postcard Mockup by Ashley Niro on Dribbble">
            <a:extLst>
              <a:ext uri="{FF2B5EF4-FFF2-40B4-BE49-F238E27FC236}">
                <a16:creationId xmlns:a16="http://schemas.microsoft.com/office/drawing/2014/main" id="{B2934F24-9D2B-4C49-9EEA-20A5C52F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8" y="2587981"/>
            <a:ext cx="6422963" cy="481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23CA9-DCB1-40FF-BA54-CA008AD82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5893" y="-35372"/>
            <a:ext cx="938213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2D020-022C-4F42-ACCC-454B1EBE5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894" y="0"/>
            <a:ext cx="93821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3607398" cy="331811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600" b="1" dirty="0">
                <a:solidFill>
                  <a:srgbClr val="262626"/>
                </a:solidFill>
                <a:latin typeface="Twinkl" pitchFamily="2" charset="0"/>
              </a:rPr>
              <a:t>I hope you all enjoyed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Big hugs, </a:t>
            </a:r>
            <a:br>
              <a:rPr lang="en-US" sz="1900" dirty="0">
                <a:solidFill>
                  <a:srgbClr val="262626"/>
                </a:solidFill>
                <a:latin typeface="Twinkl" pitchFamily="2" charset="0"/>
              </a:rPr>
            </a:br>
            <a:r>
              <a:rPr lang="en-US" sz="1900" dirty="0" err="1">
                <a:solidFill>
                  <a:srgbClr val="262626"/>
                </a:solidFill>
                <a:latin typeface="Twinkl" pitchFamily="2" charset="0"/>
              </a:rPr>
              <a:t>Mrs</a:t>
            </a: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 Souter </a:t>
            </a:r>
          </a:p>
          <a:p>
            <a:pPr>
              <a:spcAft>
                <a:spcPts val="600"/>
              </a:spcAft>
            </a:pPr>
            <a:r>
              <a:rPr lang="en-US" sz="1700" dirty="0">
                <a:solidFill>
                  <a:srgbClr val="262626"/>
                </a:solidFill>
                <a:latin typeface="Twinkl" pitchFamily="2" charset="0"/>
              </a:rPr>
              <a:t>        x</a:t>
            </a: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E3108-4B6E-4F16-A307-8756EC229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35" t="24842" r="43904" b="24876"/>
          <a:stretch/>
        </p:blipFill>
        <p:spPr>
          <a:xfrm>
            <a:off x="1898133" y="1818234"/>
            <a:ext cx="1365572" cy="13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073" y="1430733"/>
            <a:ext cx="7196728" cy="5223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Create a passport that you can use during your trip! </a:t>
            </a: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Remember to include:</a:t>
            </a:r>
          </a:p>
          <a:p>
            <a:r>
              <a:rPr lang="en-US" dirty="0">
                <a:latin typeface="Twinkl" pitchFamily="2" charset="0"/>
              </a:rPr>
              <a:t>A front cover</a:t>
            </a:r>
          </a:p>
          <a:p>
            <a:r>
              <a:rPr lang="en-US" dirty="0">
                <a:latin typeface="Twinkl" pitchFamily="2" charset="0"/>
              </a:rPr>
              <a:t>Your name</a:t>
            </a:r>
          </a:p>
          <a:p>
            <a:r>
              <a:rPr lang="en-US" dirty="0">
                <a:latin typeface="Twinkl" pitchFamily="2" charset="0"/>
              </a:rPr>
              <a:t>A picture of yourself </a:t>
            </a:r>
          </a:p>
          <a:p>
            <a:r>
              <a:rPr lang="en-US" dirty="0">
                <a:latin typeface="Twinkl" pitchFamily="2" charset="0"/>
              </a:rPr>
              <a:t>Lots of space for characters names! </a:t>
            </a: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0C6D3C-195A-431B-81CA-44DB4C334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1" y="1925149"/>
            <a:ext cx="4185319" cy="3007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79CA-F945-488F-AF77-2723B9281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5950634"/>
            <a:ext cx="11607019" cy="703384"/>
          </a:xfrm>
          <a:blipFill>
            <a:blip r:embed="rId4">
              <a:alphaModFix amt="28000"/>
            </a:blip>
            <a:tile tx="0" ty="0" sx="100000" sy="100000" flip="none" algn="tl"/>
          </a:blipFill>
          <a:ln w="317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Each time you see a character this week in a ride, video or song, make sure to write their name in your passport! How many characters will you meet by the end of the week?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0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What time?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434" y="1454201"/>
            <a:ext cx="8727208" cy="123098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96" y="3515481"/>
            <a:ext cx="2527721" cy="5608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Twinkl" pitchFamily="2" charset="0"/>
              </a:rPr>
              <a:t>The park opens at quarter past 9.</a:t>
            </a:r>
          </a:p>
        </p:txBody>
      </p:sp>
      <p:pic>
        <p:nvPicPr>
          <p:cNvPr id="19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87569" y="1589187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DBBC8D-6F8E-4C2E-9544-B5419E76C14F}"/>
              </a:ext>
            </a:extLst>
          </p:cNvPr>
          <p:cNvSpPr txBox="1">
            <a:spLocks/>
          </p:cNvSpPr>
          <p:nvPr/>
        </p:nvSpPr>
        <p:spPr>
          <a:xfrm>
            <a:off x="2966496" y="1059498"/>
            <a:ext cx="6132212" cy="7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Draw the hour and minute hands to show the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</p:txBody>
      </p:sp>
      <p:pic>
        <p:nvPicPr>
          <p:cNvPr id="6146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56" y="0"/>
            <a:ext cx="1740289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686830-169E-4765-9892-223BF8B2B5F8}"/>
              </a:ext>
            </a:extLst>
          </p:cNvPr>
          <p:cNvSpPr txBox="1">
            <a:spLocks/>
          </p:cNvSpPr>
          <p:nvPr/>
        </p:nvSpPr>
        <p:spPr>
          <a:xfrm>
            <a:off x="4841181" y="349804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Mickey’s house at 11 o’clock.</a:t>
            </a:r>
          </a:p>
        </p:txBody>
      </p:sp>
      <p:pic>
        <p:nvPicPr>
          <p:cNvPr id="31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96154" y="157175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E68657C-2B25-44CD-9AD7-C97BEEA84348}"/>
              </a:ext>
            </a:extLst>
          </p:cNvPr>
          <p:cNvSpPr txBox="1">
            <a:spLocks/>
          </p:cNvSpPr>
          <p:nvPr/>
        </p:nvSpPr>
        <p:spPr>
          <a:xfrm>
            <a:off x="7454480" y="352527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go on the log flumes at half past 1.</a:t>
            </a:r>
          </a:p>
        </p:txBody>
      </p:sp>
      <p:pic>
        <p:nvPicPr>
          <p:cNvPr id="33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6D921BDD-30C8-456F-9731-03B8D18E6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709453" y="159898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257FA4E-39E9-4178-94A4-8FE7ADD00206}"/>
              </a:ext>
            </a:extLst>
          </p:cNvPr>
          <p:cNvSpPr txBox="1">
            <a:spLocks/>
          </p:cNvSpPr>
          <p:nvPr/>
        </p:nvSpPr>
        <p:spPr>
          <a:xfrm>
            <a:off x="2209799" y="6116543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the arcade at 10 past 4.</a:t>
            </a:r>
          </a:p>
        </p:txBody>
      </p:sp>
      <p:pic>
        <p:nvPicPr>
          <p:cNvPr id="46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F3AFA54-2C56-43FA-ACA9-DA397A02C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64772" y="4190249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B085AAF-0FC4-4D02-8344-3E95DFEEC434}"/>
              </a:ext>
            </a:extLst>
          </p:cNvPr>
          <p:cNvSpPr txBox="1">
            <a:spLocks/>
          </p:cNvSpPr>
          <p:nvPr/>
        </p:nvSpPr>
        <p:spPr>
          <a:xfrm>
            <a:off x="4818384" y="609910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eat dinner at 6:15pm.</a:t>
            </a:r>
          </a:p>
        </p:txBody>
      </p:sp>
      <p:pic>
        <p:nvPicPr>
          <p:cNvPr id="48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1CEF47F2-DE4E-4ADD-B133-B477ADC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73357" y="417281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AF4A304-42CB-4DF3-9B6B-F2E25FABA38B}"/>
              </a:ext>
            </a:extLst>
          </p:cNvPr>
          <p:cNvSpPr txBox="1">
            <a:spLocks/>
          </p:cNvSpPr>
          <p:nvPr/>
        </p:nvSpPr>
        <p:spPr>
          <a:xfrm>
            <a:off x="7431683" y="612633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The park closes at 25 minutes past 8.  </a:t>
            </a:r>
          </a:p>
        </p:txBody>
      </p:sp>
      <p:pic>
        <p:nvPicPr>
          <p:cNvPr id="50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4B6D6D11-2197-444E-B522-C84332A13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686656" y="420004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32DB5EE3-75FB-4F7D-A542-51DB0E0FA321}"/>
              </a:ext>
            </a:extLst>
          </p:cNvPr>
          <p:cNvSpPr txBox="1">
            <a:spLocks/>
          </p:cNvSpPr>
          <p:nvPr/>
        </p:nvSpPr>
        <p:spPr>
          <a:xfrm>
            <a:off x="517873" y="4782398"/>
            <a:ext cx="1510204" cy="389511"/>
          </a:xfrm>
          <a:prstGeom prst="rect">
            <a:avLst/>
          </a:prstGeom>
          <a:solidFill>
            <a:srgbClr val="FF0000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Challenge!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Weather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6081" y="1071827"/>
            <a:ext cx="7032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Disneyland is in Orlando in America.</a:t>
            </a:r>
          </a:p>
          <a:p>
            <a:r>
              <a:rPr lang="en-GB" sz="3200" dirty="0">
                <a:latin typeface="Twinkl" pitchFamily="2" charset="0"/>
              </a:rPr>
              <a:t>Find out what the weather is like in Orlando this week. </a:t>
            </a:r>
          </a:p>
          <a:p>
            <a:r>
              <a:rPr lang="en-GB" sz="3200" dirty="0">
                <a:latin typeface="Twinkl" pitchFamily="2" charset="0"/>
              </a:rPr>
              <a:t>Will it be rainy, cloudy or sunny? </a:t>
            </a:r>
          </a:p>
          <a:p>
            <a:r>
              <a:rPr lang="en-GB" sz="3200" dirty="0">
                <a:latin typeface="Twinkl" pitchFamily="2" charset="0"/>
              </a:rPr>
              <a:t>What is the temperature?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15287" y="3779464"/>
            <a:ext cx="680594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Twinkl" pitchFamily="2" charset="0"/>
              </a:rPr>
              <a:t>Task</a:t>
            </a:r>
            <a:r>
              <a:rPr lang="en-GB" sz="2800" dirty="0">
                <a:latin typeface="Twinkl" pitchFamily="2" charset="0"/>
              </a:rPr>
              <a:t>: Create a weather report video/poster or something else to tell us about the weather at Disney World.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What will we need to pack to be prepared?</a:t>
            </a:r>
          </a:p>
          <a:p>
            <a:endParaRPr lang="en-GB" sz="2800" dirty="0">
              <a:latin typeface="Twinkl" pitchFamily="2" charset="0"/>
            </a:endParaRPr>
          </a:p>
        </p:txBody>
      </p:sp>
      <p:pic>
        <p:nvPicPr>
          <p:cNvPr id="15364" name="Picture 4" descr="Flag of the United States - Wikipedia">
            <a:extLst>
              <a:ext uri="{FF2B5EF4-FFF2-40B4-BE49-F238E27FC236}">
                <a16:creationId xmlns:a16="http://schemas.microsoft.com/office/drawing/2014/main" id="{6BB8B5CA-BBBA-40CB-870C-660D19A9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96" y="1290191"/>
            <a:ext cx="29527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86E00F-D955-4DCF-AD2B-EDC45E949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03" y="3429000"/>
            <a:ext cx="3901147" cy="32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Snack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D4B62-C2A6-46E4-AF6A-C8E751EAD3BE}"/>
              </a:ext>
            </a:extLst>
          </p:cNvPr>
          <p:cNvSpPr txBox="1"/>
          <p:nvPr/>
        </p:nvSpPr>
        <p:spPr>
          <a:xfrm>
            <a:off x="239358" y="4507640"/>
            <a:ext cx="6816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Can you help to prepare a healthy snack today? Follow a recipe if you can! 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Take a photo and show us your home made snacks! </a:t>
            </a:r>
          </a:p>
        </p:txBody>
      </p:sp>
      <p:pic>
        <p:nvPicPr>
          <p:cNvPr id="2" name="Online Media 1" title="Ratatouille Cooking Scene">
            <a:hlinkClick r:id="" action="ppaction://media"/>
            <a:extLst>
              <a:ext uri="{FF2B5EF4-FFF2-40B4-BE49-F238E27FC236}">
                <a16:creationId xmlns:a16="http://schemas.microsoft.com/office/drawing/2014/main" id="{B14C2FCB-EA4C-4D88-99A0-76543E0B51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8573" y="977988"/>
            <a:ext cx="6096000" cy="3429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A9960F-DD56-40FF-8DB0-AEEB7C1A0BED}"/>
              </a:ext>
            </a:extLst>
          </p:cNvPr>
          <p:cNvSpPr/>
          <p:nvPr/>
        </p:nvSpPr>
        <p:spPr>
          <a:xfrm>
            <a:off x="7151427" y="977988"/>
            <a:ext cx="4572000" cy="557293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u="sng" dirty="0">
                <a:latin typeface="Twinkl" pitchFamily="2" charset="0"/>
              </a:rPr>
              <a:t>Some simple snack ideas</a:t>
            </a: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</p:txBody>
      </p:sp>
      <p:pic>
        <p:nvPicPr>
          <p:cNvPr id="22532" name="Picture 4" descr="Kid Friendly: Disney FROZEN Fruit Wands - See Vanessa Craft">
            <a:extLst>
              <a:ext uri="{FF2B5EF4-FFF2-40B4-BE49-F238E27FC236}">
                <a16:creationId xmlns:a16="http://schemas.microsoft.com/office/drawing/2014/main" id="{6B19ED11-17A4-425C-BF62-DDFA003E2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7264"/>
          <a:stretch/>
        </p:blipFill>
        <p:spPr bwMode="auto">
          <a:xfrm flipH="1">
            <a:off x="9837036" y="1660086"/>
            <a:ext cx="1778343" cy="20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1970F-C397-4852-B4EA-EB9DBE180E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57" t="17561" r="32641" b="13501"/>
          <a:stretch/>
        </p:blipFill>
        <p:spPr>
          <a:xfrm>
            <a:off x="7902852" y="1626635"/>
            <a:ext cx="1640757" cy="1519684"/>
          </a:xfrm>
          <a:prstGeom prst="rect">
            <a:avLst/>
          </a:prstGeom>
        </p:spPr>
      </p:pic>
      <p:pic>
        <p:nvPicPr>
          <p:cNvPr id="8" name="Picture 7" descr="A close up of a plate of food&#10;&#10;Description automatically generated">
            <a:extLst>
              <a:ext uri="{FF2B5EF4-FFF2-40B4-BE49-F238E27FC236}">
                <a16:creationId xmlns:a16="http://schemas.microsoft.com/office/drawing/2014/main" id="{BE1A6CFD-587B-46AB-B890-E39CBE96D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21" y="3883904"/>
            <a:ext cx="1332558" cy="1656000"/>
          </a:xfrm>
          <a:prstGeom prst="rect">
            <a:avLst/>
          </a:prstGeom>
        </p:spPr>
      </p:pic>
      <p:pic>
        <p:nvPicPr>
          <p:cNvPr id="17" name="Picture 16" descr="Food on the cutting board&#10;&#10;Description automatically generated">
            <a:extLst>
              <a:ext uri="{FF2B5EF4-FFF2-40B4-BE49-F238E27FC236}">
                <a16:creationId xmlns:a16="http://schemas.microsoft.com/office/drawing/2014/main" id="{0E6E7525-3DAD-4889-8768-E4182334C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8" y="4624264"/>
            <a:ext cx="2458853" cy="1831280"/>
          </a:xfrm>
          <a:prstGeom prst="rect">
            <a:avLst/>
          </a:prstGeom>
        </p:spPr>
      </p:pic>
      <p:pic>
        <p:nvPicPr>
          <p:cNvPr id="19" name="Picture 18" descr="A cake with fruit on top of a table&#10;&#10;Description automatically generated">
            <a:extLst>
              <a:ext uri="{FF2B5EF4-FFF2-40B4-BE49-F238E27FC236}">
                <a16:creationId xmlns:a16="http://schemas.microsoft.com/office/drawing/2014/main" id="{A4855215-C57E-44D9-A247-0F9C8EB4F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49" y="3179770"/>
            <a:ext cx="1117831" cy="1324969"/>
          </a:xfrm>
          <a:prstGeom prst="rect">
            <a:avLst/>
          </a:prstGeom>
        </p:spPr>
      </p:pic>
      <p:pic>
        <p:nvPicPr>
          <p:cNvPr id="21" name="Picture 20" descr="A close up of a toy&#10;&#10;Description automatically generated">
            <a:extLst>
              <a:ext uri="{FF2B5EF4-FFF2-40B4-BE49-F238E27FC236}">
                <a16:creationId xmlns:a16="http://schemas.microsoft.com/office/drawing/2014/main" id="{FA12568D-BF34-434A-A44A-C78291012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73" y="3014254"/>
            <a:ext cx="1314286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Tuesday: Day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winkl" pitchFamily="2" charset="0"/>
              </a:rPr>
              <a:t>It’s time to explore the rides! 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 descr="18+ Disney Bloggers Share their Top 10 Best Disney World Rides -">
            <a:extLst>
              <a:ext uri="{FF2B5EF4-FFF2-40B4-BE49-F238E27FC236}">
                <a16:creationId xmlns:a16="http://schemas.microsoft.com/office/drawing/2014/main" id="{207D500C-51A3-4CB0-BC52-0A2A4966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8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061491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winkl" pitchFamily="2" charset="0"/>
              </a:rPr>
              <a:t>Slinky Dog Dash: 97cm or taller.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Estimate a family member’s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Measure their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not: How much taller would they need to be?</a:t>
            </a:r>
          </a:p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Let’s Ride!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09878" y="1061491"/>
            <a:ext cx="5328000" cy="356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B050"/>
                </a:solidFill>
                <a:latin typeface="Twinkl" pitchFamily="2" charset="0"/>
              </a:rPr>
              <a:t>Alien Swirling Saucers: 81cm or taller</a:t>
            </a:r>
            <a:r>
              <a:rPr lang="en-US" sz="2000" dirty="0">
                <a:latin typeface="Twinkl" pitchFamily="2" charset="0"/>
              </a:rPr>
              <a:t>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Estimate your height in centimetres (cm).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Measure your height. Are you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not: How much taller would you need to be?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074" name="Picture 2" descr="A group of people on Slinky Dog Dash">
            <a:hlinkClick r:id="rId5"/>
            <a:extLst>
              <a:ext uri="{FF2B5EF4-FFF2-40B4-BE49-F238E27FC236}">
                <a16:creationId xmlns:a16="http://schemas.microsoft.com/office/drawing/2014/main" id="{E48ABBA3-CC6F-4514-AC09-0470D963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68" y="4095026"/>
            <a:ext cx="3838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6B9FE32E-0639-43D6-AEB1-C02F0E54A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6" y="4095026"/>
            <a:ext cx="3838508" cy="21600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2C8EC-7DC0-4F5B-8B40-29B970A01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1800" y="6417539"/>
            <a:ext cx="4174436" cy="378191"/>
          </a:xfrm>
          <a:solidFill>
            <a:srgbClr val="FEF68C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Ready to ride? Click the rides to go! 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nline Media 3" title="360ￂﾺ Ride on Alien Swirling Saucers">
            <a:hlinkClick r:id="" action="ppaction://media"/>
            <a:extLst>
              <a:ext uri="{FF2B5EF4-FFF2-40B4-BE49-F238E27FC236}">
                <a16:creationId xmlns:a16="http://schemas.microsoft.com/office/drawing/2014/main" id="{720A5C06-F0F0-4C11-AB21-41672B168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32205" y="3988163"/>
            <a:ext cx="4160000" cy="2340000"/>
          </a:xfrm>
          <a:prstGeom prst="rect">
            <a:avLst/>
          </a:prstGeom>
        </p:spPr>
      </p:pic>
      <p:pic>
        <p:nvPicPr>
          <p:cNvPr id="5" name="Online Media 4" title="360ￂﾺ Ride on Slinky Dog Dash">
            <a:hlinkClick r:id="" action="ppaction://media"/>
            <a:extLst>
              <a:ext uri="{FF2B5EF4-FFF2-40B4-BE49-F238E27FC236}">
                <a16:creationId xmlns:a16="http://schemas.microsoft.com/office/drawing/2014/main" id="{5B2E20DB-BCBC-4997-84A3-5468CAEFB43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6620477" y="4041591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0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latin typeface="Twinkl" pitchFamily="2" charset="0"/>
              </a:rPr>
              <a:t>Reading &amp; Writing – </a:t>
            </a:r>
            <a:r>
              <a:rPr lang="en-GB" sz="4800" b="1" dirty="0" err="1">
                <a:latin typeface="Twinkl" pitchFamily="2" charset="0"/>
              </a:rPr>
              <a:t>Uplevel</a:t>
            </a:r>
            <a:r>
              <a:rPr lang="en-GB" sz="4800" b="1" dirty="0">
                <a:latin typeface="Twinkl" pitchFamily="2" charset="0"/>
              </a:rPr>
              <a:t> these sentences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5287" y="1218062"/>
            <a:ext cx="588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1. The hook is behind his back</a:t>
            </a:r>
            <a:r>
              <a:rPr lang="en-GB" sz="2000" dirty="0">
                <a:latin typeface="Twinkl" pitchFamily="2" charset="0"/>
              </a:rPr>
              <a:t>. </a:t>
            </a:r>
          </a:p>
        </p:txBody>
      </p:sp>
      <p:pic>
        <p:nvPicPr>
          <p:cNvPr id="11266" name="Picture 2" descr="Disney depiction of obese Polynesian god in film Moana sparks ...">
            <a:extLst>
              <a:ext uri="{FF2B5EF4-FFF2-40B4-BE49-F238E27FC236}">
                <a16:creationId xmlns:a16="http://schemas.microsoft.com/office/drawing/2014/main" id="{4C5584C0-23A9-4377-ADD0-29117787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38" y="3815440"/>
            <a:ext cx="2282172" cy="136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2B823-46A9-4B88-A92B-E349A39628A4}"/>
              </a:ext>
            </a:extLst>
          </p:cNvPr>
          <p:cNvSpPr txBox="1"/>
          <p:nvPr/>
        </p:nvSpPr>
        <p:spPr>
          <a:xfrm>
            <a:off x="315287" y="2486535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2. The tower stands tall in the mountains.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593F1-FA36-42B4-9554-7A4DFCB30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59" y="801649"/>
            <a:ext cx="1052930" cy="1356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973E9-6633-409A-B897-B7307FA70955}"/>
              </a:ext>
            </a:extLst>
          </p:cNvPr>
          <p:cNvSpPr txBox="1"/>
          <p:nvPr/>
        </p:nvSpPr>
        <p:spPr>
          <a:xfrm>
            <a:off x="315287" y="3864023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3. The lady flies high in the sky using her umbrella.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1270" name="Picture 6" descr="Mary Poppins - The Musical | London Theatre Tickets | Disney">
            <a:extLst>
              <a:ext uri="{FF2B5EF4-FFF2-40B4-BE49-F238E27FC236}">
                <a16:creationId xmlns:a16="http://schemas.microsoft.com/office/drawing/2014/main" id="{BA8DD1FD-75E3-40F3-979D-30A01CAC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64" y="5246143"/>
            <a:ext cx="1809720" cy="1611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Un-writing the Fairytale, Disney's Beauty and the Beast 2017: The ...">
            <a:extLst>
              <a:ext uri="{FF2B5EF4-FFF2-40B4-BE49-F238E27FC236}">
                <a16:creationId xmlns:a16="http://schemas.microsoft.com/office/drawing/2014/main" id="{2D021167-6116-4402-B8FF-766F199C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6" y="2209124"/>
            <a:ext cx="1762837" cy="1508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4F0D3-06D0-426D-BE35-88BBC2F16F63}"/>
              </a:ext>
            </a:extLst>
          </p:cNvPr>
          <p:cNvSpPr txBox="1"/>
          <p:nvPr/>
        </p:nvSpPr>
        <p:spPr>
          <a:xfrm>
            <a:off x="315287" y="5379410"/>
            <a:ext cx="5889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4. The beautiful lady falls in love with the ugly beast. They dance together. </a:t>
            </a:r>
            <a:endParaRPr lang="en-GB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E40E16A2D7A4E858752B970FFAC14" ma:contentTypeVersion="13" ma:contentTypeDescription="Create a new document." ma:contentTypeScope="" ma:versionID="5598836bb29912111f6001f572b69051">
  <xsd:schema xmlns:xsd="http://www.w3.org/2001/XMLSchema" xmlns:xs="http://www.w3.org/2001/XMLSchema" xmlns:p="http://schemas.microsoft.com/office/2006/metadata/properties" xmlns:ns3="3de7aa68-7f8a-49c8-8fa2-4878c4e05fe6" xmlns:ns4="8ff673ef-12e3-49d1-9a49-cb19f6412709" targetNamespace="http://schemas.microsoft.com/office/2006/metadata/properties" ma:root="true" ma:fieldsID="8fb9eb6da5342893b2a5b5df8dbed005" ns3:_="" ns4:_="">
    <xsd:import namespace="3de7aa68-7f8a-49c8-8fa2-4878c4e05fe6"/>
    <xsd:import namespace="8ff673ef-12e3-49d1-9a49-cb19f64127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7aa68-7f8a-49c8-8fa2-4878c4e0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ef-12e3-49d1-9a49-cb19f6412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BDBC70-6F15-4327-97C3-0E60FB5E6873}">
  <ds:schemaRefs>
    <ds:schemaRef ds:uri="http://schemas.openxmlformats.org/package/2006/metadata/core-properties"/>
    <ds:schemaRef ds:uri="http://purl.org/dc/dcmitype/"/>
    <ds:schemaRef ds:uri="8ff673ef-12e3-49d1-9a49-cb19f6412709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3de7aa68-7f8a-49c8-8fa2-4878c4e05fe6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0054AB2-DF2B-4106-8AAF-5B3310DC6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e7aa68-7f8a-49c8-8fa2-4878c4e05fe6"/>
    <ds:schemaRef ds:uri="8ff673ef-12e3-49d1-9a49-cb19f6412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1183</Words>
  <Application>Microsoft Office PowerPoint</Application>
  <PresentationFormat>Widescreen</PresentationFormat>
  <Paragraphs>244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Sassoon Infant Std</vt:lpstr>
      <vt:lpstr>Twinkl</vt:lpstr>
      <vt:lpstr>Office Theme</vt:lpstr>
      <vt:lpstr>Virtual Disney Trip</vt:lpstr>
      <vt:lpstr>Monday: Day 1</vt:lpstr>
      <vt:lpstr>Art</vt:lpstr>
      <vt:lpstr>Numeracy: What time? </vt:lpstr>
      <vt:lpstr>Weather Check</vt:lpstr>
      <vt:lpstr>Snack Time</vt:lpstr>
      <vt:lpstr>Tuesday: Day 2</vt:lpstr>
      <vt:lpstr>Numeracy: Let’s Ride! </vt:lpstr>
      <vt:lpstr>Reading &amp; Writing – Uplevel these sentences</vt:lpstr>
      <vt:lpstr>It’s a Small World </vt:lpstr>
      <vt:lpstr>Wednesday: Day 3</vt:lpstr>
      <vt:lpstr>Frozen Ever After</vt:lpstr>
      <vt:lpstr>Take a Selfie</vt:lpstr>
      <vt:lpstr>Numeracy: Lunch Time!</vt:lpstr>
      <vt:lpstr>Under the Sea</vt:lpstr>
      <vt:lpstr>Thursday: Day 4</vt:lpstr>
      <vt:lpstr>Numeracy: Ride Time!</vt:lpstr>
      <vt:lpstr>The Common Word King</vt:lpstr>
      <vt:lpstr>A New Ride: Part 1</vt:lpstr>
      <vt:lpstr>A New Ride: Part 2</vt:lpstr>
      <vt:lpstr>Friday: Day 5</vt:lpstr>
      <vt:lpstr>Writing: Monsters Inc.</vt:lpstr>
      <vt:lpstr>HWB: Inside Out</vt:lpstr>
      <vt:lpstr>Disney Parade!</vt:lpstr>
      <vt:lpstr>Send a Postcard!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smcquillan1</cp:lastModifiedBy>
  <cp:revision>10</cp:revision>
  <dcterms:created xsi:type="dcterms:W3CDTF">2020-06-12T09:47:59Z</dcterms:created>
  <dcterms:modified xsi:type="dcterms:W3CDTF">2020-06-21T07:21:28Z</dcterms:modified>
</cp:coreProperties>
</file>