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3" r:id="rId6"/>
    <p:sldId id="308" r:id="rId7"/>
    <p:sldId id="309" r:id="rId8"/>
    <p:sldId id="313" r:id="rId9"/>
    <p:sldId id="326" r:id="rId10"/>
    <p:sldId id="334" r:id="rId11"/>
    <p:sldId id="335" r:id="rId12"/>
    <p:sldId id="333" r:id="rId13"/>
    <p:sldId id="327" r:id="rId14"/>
    <p:sldId id="320" r:id="rId15"/>
    <p:sldId id="314" r:id="rId16"/>
    <p:sldId id="316" r:id="rId17"/>
    <p:sldId id="328" r:id="rId18"/>
    <p:sldId id="325" r:id="rId19"/>
    <p:sldId id="332" r:id="rId20"/>
    <p:sldId id="322" r:id="rId21"/>
    <p:sldId id="329" r:id="rId22"/>
    <p:sldId id="323" r:id="rId23"/>
    <p:sldId id="324" r:id="rId24"/>
    <p:sldId id="318" r:id="rId25"/>
    <p:sldId id="297" r:id="rId26"/>
    <p:sldId id="321" r:id="rId27"/>
    <p:sldId id="33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Imray" initials="EI" lastIdx="1" clrIdx="0">
    <p:extLst>
      <p:ext uri="{19B8F6BF-5375-455C-9EA6-DF929625EA0E}">
        <p15:presenceInfo xmlns:p15="http://schemas.microsoft.com/office/powerpoint/2012/main" userId="427a49109409341e" providerId="Windows Live"/>
      </p:ext>
    </p:extLst>
  </p:cmAuthor>
  <p:cmAuthor id="2" name="Emily" initials="E" lastIdx="1" clrIdx="1">
    <p:extLst>
      <p:ext uri="{19B8F6BF-5375-455C-9EA6-DF929625EA0E}">
        <p15:presenceInfo xmlns:p15="http://schemas.microsoft.com/office/powerpoint/2012/main" userId="Emil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E2BC"/>
    <a:srgbClr val="C1D36D"/>
    <a:srgbClr val="B7FBBA"/>
    <a:srgbClr val="CC3300"/>
    <a:srgbClr val="006600"/>
    <a:srgbClr val="009900"/>
    <a:srgbClr val="FFFFCC"/>
    <a:srgbClr val="C55A11"/>
    <a:srgbClr val="FEF68C"/>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30" autoAdjust="0"/>
    <p:restoredTop sz="94660"/>
  </p:normalViewPr>
  <p:slideViewPr>
    <p:cSldViewPr snapToGrid="0">
      <p:cViewPr varScale="1">
        <p:scale>
          <a:sx n="70" d="100"/>
          <a:sy n="70" d="100"/>
        </p:scale>
        <p:origin x="6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11BC-12F5-4BE5-B491-5A1CDFAA4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FDBCA6-A5F2-4178-8060-4C2FA89A6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EB737B-422A-4872-AF8E-F1DDF7B791A5}"/>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E6C36B92-74DA-4E17-8362-8238AE84A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6F0A6-49A4-4D96-8BC6-0703FC5C3396}"/>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676076465"/>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F221-A9FF-41F1-8B72-E64E20BCB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E04901-3D28-481D-92F7-D1CA8168A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063E4-A47C-402F-B803-65FB7BBF3CD9}"/>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6EE77460-239C-44B7-A090-1FD1FD8E0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0DEE-0775-442B-8B51-3D25F6B86391}"/>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913558053"/>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D958D5-1B7E-4260-B09E-CE1933CD8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90370D-17B3-462A-9974-477A84A4C2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96A71-C7D5-42D3-9482-724DAB2EC18A}"/>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BB78DBAC-7A23-4E49-ABDB-FC7071C74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56364-A4AB-4C60-AA6E-583F14664E53}"/>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56061996"/>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00E7-C4C2-4D06-B038-3B2E0984C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B4C736-DFE9-4AA5-BB8B-DC68DB761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7ECE-371F-46A5-80D8-0C0098D3D643}"/>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72836A8A-9348-4F4B-A837-DE5F57984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81501-3561-4E84-8479-1D1751172F50}"/>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579806171"/>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7724B-13D9-4530-9714-E1785C883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D1488E-5319-4CB6-A02F-BB311D0674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84066-ABBC-43DF-B43A-6040CD9F33C3}"/>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B9D2CBBC-9A64-435C-807C-2B6E599BD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1B3BFC-8AAF-4629-9A5A-3E7EAF446A6D}"/>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999416531"/>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0ACC-86A5-4FE2-A1C2-737030231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7B8380-9AC2-4AEC-AECF-8E863B5CF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9ECFD-79E0-4054-9498-1DF0AC7B9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A04B8-9DD7-400C-B744-8285D7EC9FF7}"/>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6" name="Footer Placeholder 5">
            <a:extLst>
              <a:ext uri="{FF2B5EF4-FFF2-40B4-BE49-F238E27FC236}">
                <a16:creationId xmlns:a16="http://schemas.microsoft.com/office/drawing/2014/main" id="{F3273B2C-1C16-4C7E-8EA3-0C59F26754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EF2CC-E34C-4135-B0D8-4D695A1A3D30}"/>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46936589"/>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0AD0-EEF7-40BD-9A72-F640A0B4C9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0E1E67-DE7D-4C69-B115-3C2B42A7B1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8B57BC-4ADD-476B-A8BB-90BF56BFFA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1D3E0E-1CDB-4A13-A26A-375D9F197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6DADA-03EF-4D91-9A3A-A8906EC46F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36C73C-A1BD-479A-B724-5F1422FEF6E6}"/>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8" name="Footer Placeholder 7">
            <a:extLst>
              <a:ext uri="{FF2B5EF4-FFF2-40B4-BE49-F238E27FC236}">
                <a16:creationId xmlns:a16="http://schemas.microsoft.com/office/drawing/2014/main" id="{DD61F0CC-7DDA-418F-9BF8-29DD726B91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43BBF-819E-4E9B-8738-12BBC1BCADB0}"/>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507087729"/>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47EE-FC51-4FD3-95BF-E519513D3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FFB36-719A-4A4E-9601-D51CEF0D9CD2}"/>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4" name="Footer Placeholder 3">
            <a:extLst>
              <a:ext uri="{FF2B5EF4-FFF2-40B4-BE49-F238E27FC236}">
                <a16:creationId xmlns:a16="http://schemas.microsoft.com/office/drawing/2014/main" id="{945B4538-7FF9-4FE6-8448-A601E2FD5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26000-F960-4BFC-8185-76388B48BBEA}"/>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838650079"/>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A2E5D8-41E0-4FF3-99E5-4C7A7D7BA9C0}"/>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3" name="Footer Placeholder 2">
            <a:extLst>
              <a:ext uri="{FF2B5EF4-FFF2-40B4-BE49-F238E27FC236}">
                <a16:creationId xmlns:a16="http://schemas.microsoft.com/office/drawing/2014/main" id="{0F144AF0-73F3-4660-801D-D344ED088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7CBF4-4247-456B-92BE-0C7D2A2D280F}"/>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898340608"/>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20E0-975F-4617-8746-542E3D0D4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2531FC-2143-4469-864D-B6CA54249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FD8F4-A8E1-40FB-80D6-32ACB9EF6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C738D-60CD-4E4F-86FA-585029F4C054}"/>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6" name="Footer Placeholder 5">
            <a:extLst>
              <a:ext uri="{FF2B5EF4-FFF2-40B4-BE49-F238E27FC236}">
                <a16:creationId xmlns:a16="http://schemas.microsoft.com/office/drawing/2014/main" id="{7924F643-F22B-4BAB-BFF2-F4974D9D9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490C1-9683-4A48-8894-07AD2932D152}"/>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643164017"/>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1E0-8EB8-426C-8AA4-96694911EF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A657D5-41F9-412C-9272-914A46B83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93DA6B-D685-4E86-BFB6-7608AC337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59DD9-9597-4C69-895E-C4640CCD5B19}"/>
              </a:ext>
            </a:extLst>
          </p:cNvPr>
          <p:cNvSpPr>
            <a:spLocks noGrp="1"/>
          </p:cNvSpPr>
          <p:nvPr>
            <p:ph type="dt" sz="half" idx="10"/>
          </p:nvPr>
        </p:nvSpPr>
        <p:spPr/>
        <p:txBody>
          <a:bodyPr/>
          <a:lstStyle/>
          <a:p>
            <a:fld id="{07308872-AAC4-47A6-BAB1-E5BCC8FC660A}" type="datetimeFigureOut">
              <a:rPr lang="en-US" smtClean="0"/>
              <a:t>6/16/2020</a:t>
            </a:fld>
            <a:endParaRPr lang="en-US"/>
          </a:p>
        </p:txBody>
      </p:sp>
      <p:sp>
        <p:nvSpPr>
          <p:cNvPr id="6" name="Footer Placeholder 5">
            <a:extLst>
              <a:ext uri="{FF2B5EF4-FFF2-40B4-BE49-F238E27FC236}">
                <a16:creationId xmlns:a16="http://schemas.microsoft.com/office/drawing/2014/main" id="{B50BF3A6-5065-48C2-AE20-2E31D892B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B0432-690E-469A-924F-D874390306F3}"/>
              </a:ext>
            </a:extLst>
          </p:cNvPr>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455053045"/>
      </p:ext>
    </p:extLst>
  </p:cSld>
  <p:clrMapOvr>
    <a:masterClrMapping/>
  </p:clrMapOvr>
  <mc:AlternateContent xmlns:mc="http://schemas.openxmlformats.org/markup-compatibility/2006" xmlns:p14="http://schemas.microsoft.com/office/powerpoint/2010/main">
    <mc:Choice Requires="p14">
      <p:transition spd="slow">
        <p14:flash/>
        <p:sndAc>
          <p:stSnd>
            <p:snd r:embed="rId1" name="chimes.wav"/>
          </p:stSnd>
        </p:sndAc>
      </p:transition>
    </mc:Choice>
    <mc:Fallback xmlns="">
      <p:transition spd="slow">
        <p:fade/>
        <p:sndAc>
          <p:stSnd>
            <p:snd r:embed="rId3" name="chimes.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50D967-2EE2-426B-9986-FFE90C58C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85E42-F494-4997-BF8D-0E4DBED6B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6E1D4-D5C8-49B3-970D-970F8780EE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08872-AAC4-47A6-BAB1-E5BCC8FC660A}" type="datetimeFigureOut">
              <a:rPr lang="en-US" smtClean="0"/>
              <a:t>6/16/2020</a:t>
            </a:fld>
            <a:endParaRPr lang="en-US"/>
          </a:p>
        </p:txBody>
      </p:sp>
      <p:sp>
        <p:nvSpPr>
          <p:cNvPr id="5" name="Footer Placeholder 4">
            <a:extLst>
              <a:ext uri="{FF2B5EF4-FFF2-40B4-BE49-F238E27FC236}">
                <a16:creationId xmlns:a16="http://schemas.microsoft.com/office/drawing/2014/main" id="{E396B3C3-0268-4A90-A6DA-70D631BB77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ABBAD5-8279-45AF-9AF4-966EEB18BB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FF3EA-56F4-4044-9C55-8CA5FD03CFBB}" type="slidenum">
              <a:rPr lang="en-US" smtClean="0"/>
              <a:t>‹#›</a:t>
            </a:fld>
            <a:endParaRPr lang="en-US"/>
          </a:p>
        </p:txBody>
      </p:sp>
    </p:spTree>
    <p:extLst>
      <p:ext uri="{BB962C8B-B14F-4D97-AF65-F5344CB8AC3E}">
        <p14:creationId xmlns:p14="http://schemas.microsoft.com/office/powerpoint/2010/main" val="278260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flash/>
        <p:sndAc>
          <p:stSnd>
            <p:snd r:embed="rId13" name="chimes.wav"/>
          </p:stSnd>
        </p:sndAc>
      </p:transition>
    </mc:Choice>
    <mc:Fallback xmlns="">
      <p:transition spd="slow">
        <p:fade/>
        <p:sndAc>
          <p:stSnd>
            <p:snd r:embed="rId14" name="chimes.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I2Do309e4YU?feature=oembed" TargetMode="Externa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video" Target="https://www.youtube.com/embed/Fkusy4ylhiY?start=24&amp;feature=oembed"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11"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31.tm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Ip2KlFqY6mI?feature=oembed" TargetMode="External"/><Relationship Id="rId6" Type="http://schemas.openxmlformats.org/officeDocument/2006/relationships/image" Target="../media/image29.tmp"/><Relationship Id="rId11" Type="http://schemas.openxmlformats.org/officeDocument/2006/relationships/audio" Target="../media/audio1.wav"/><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tm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tm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0.tmp"/><Relationship Id="rId5" Type="http://schemas.openxmlformats.org/officeDocument/2006/relationships/image" Target="../media/image39.tmp"/><Relationship Id="rId4" Type="http://schemas.openxmlformats.org/officeDocument/2006/relationships/image" Target="../media/image38.tmp"/><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1.wav"/><Relationship Id="rId7" Type="http://schemas.openxmlformats.org/officeDocument/2006/relationships/image" Target="../media/image50.jpeg"/><Relationship Id="rId2" Type="http://schemas.openxmlformats.org/officeDocument/2006/relationships/slideLayout" Target="../slideLayouts/slideLayout4.xml"/><Relationship Id="rId1" Type="http://schemas.openxmlformats.org/officeDocument/2006/relationships/video" Target="https://www.youtube.com/embed/rR-KP8KH1Ng?feature=oembed" TargetMode="Externa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7.tmp"/><Relationship Id="rId9"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OCa6_lLUfzw?feature=oembed" TargetMode="External"/><Relationship Id="rId1" Type="http://schemas.openxmlformats.org/officeDocument/2006/relationships/video" Target="https://www.youtube.com/embed/EhFcnzGhJ-Y?feature=oembed" TargetMode="External"/><Relationship Id="rId6" Type="http://schemas.openxmlformats.org/officeDocument/2006/relationships/image" Target="../media/image7.jpeg"/><Relationship Id="rId11" Type="http://schemas.openxmlformats.org/officeDocument/2006/relationships/audio" Target="../media/audio1.wav"/><Relationship Id="rId5" Type="http://schemas.openxmlformats.org/officeDocument/2006/relationships/image" Target="../media/image6.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video" Target="https://www.youtube.com/embed/XERRGapwSVQ?feature=oembed" TargetMode="External"/><Relationship Id="rId5" Type="http://schemas.openxmlformats.org/officeDocument/2006/relationships/audio" Target="../media/audio1.wav"/><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4.xml"/><Relationship Id="rId1" Type="http://schemas.openxmlformats.org/officeDocument/2006/relationships/video" Target="https://www.youtube.com/embed/mEyUzQUH-IY?feature=oembed" TargetMode="External"/><Relationship Id="rId5" Type="http://schemas.openxmlformats.org/officeDocument/2006/relationships/audio" Target="../media/audio1.wav"/><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audio" Target="../media/audio1.wav"/><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A3775C-2AAE-4B66-9B20-7E1DFAC52F68}"/>
              </a:ext>
            </a:extLst>
          </p:cNvPr>
          <p:cNvSpPr>
            <a:spLocks noGrp="1"/>
          </p:cNvSpPr>
          <p:nvPr>
            <p:ph type="ctrTitle"/>
          </p:nvPr>
        </p:nvSpPr>
        <p:spPr>
          <a:xfrm>
            <a:off x="804672" y="5116529"/>
            <a:ext cx="10592174" cy="1000655"/>
          </a:xfrm>
        </p:spPr>
        <p:txBody>
          <a:bodyPr anchor="t">
            <a:noAutofit/>
          </a:bodyPr>
          <a:lstStyle/>
          <a:p>
            <a:pPr algn="l"/>
            <a:r>
              <a:rPr lang="en-US" sz="8000" dirty="0">
                <a:solidFill>
                  <a:schemeClr val="tx2"/>
                </a:solidFill>
                <a:latin typeface="Twinkl" pitchFamily="2" charset="0"/>
              </a:rPr>
              <a:t>Virtual Disney Trip</a:t>
            </a:r>
          </a:p>
        </p:txBody>
      </p:sp>
      <p:pic>
        <p:nvPicPr>
          <p:cNvPr id="4" name="Picture 3">
            <a:extLst>
              <a:ext uri="{FF2B5EF4-FFF2-40B4-BE49-F238E27FC236}">
                <a16:creationId xmlns:a16="http://schemas.microsoft.com/office/drawing/2014/main" id="{B85B652D-25CE-41C4-958C-DC13A8C85FA1}"/>
              </a:ext>
            </a:extLst>
          </p:cNvPr>
          <p:cNvPicPr>
            <a:picLocks noChangeAspect="1"/>
          </p:cNvPicPr>
          <p:nvPr/>
        </p:nvPicPr>
        <p:blipFill rotWithShape="1">
          <a:blip r:embed="rId5"/>
          <a:srcRect t="8105"/>
          <a:stretch/>
        </p:blipFill>
        <p:spPr>
          <a:xfrm>
            <a:off x="-1" y="10"/>
            <a:ext cx="12192001" cy="4201449"/>
          </a:xfrm>
          <a:prstGeom prst="rect">
            <a:avLst/>
          </a:prstGeom>
        </p:spPr>
      </p:pic>
      <p:grpSp>
        <p:nvGrpSpPr>
          <p:cNvPr id="16" name="Group 15">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7" name="Freeform: Shape 16">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AE8C6839-2F69-43A0-8B06-9A8B676A3355}"/>
              </a:ext>
            </a:extLst>
          </p:cNvPr>
          <p:cNvSpPr>
            <a:spLocks noGrp="1"/>
          </p:cNvSpPr>
          <p:nvPr>
            <p:ph type="subTitle" idx="1"/>
          </p:nvPr>
        </p:nvSpPr>
        <p:spPr>
          <a:xfrm>
            <a:off x="804672" y="4580785"/>
            <a:ext cx="9416898" cy="484374"/>
          </a:xfrm>
        </p:spPr>
        <p:txBody>
          <a:bodyPr anchor="b">
            <a:noAutofit/>
          </a:bodyPr>
          <a:lstStyle/>
          <a:p>
            <a:pPr algn="l"/>
            <a:r>
              <a:rPr lang="en-US" sz="6000" dirty="0">
                <a:solidFill>
                  <a:schemeClr val="tx2"/>
                </a:solidFill>
                <a:latin typeface="Twinkl" pitchFamily="2" charset="0"/>
              </a:rPr>
              <a:t>Primary 1, 2/1 and 2</a:t>
            </a:r>
          </a:p>
        </p:txBody>
      </p:sp>
      <p:pic>
        <p:nvPicPr>
          <p:cNvPr id="6" name="01 When You Wish Upon a Star">
            <a:hlinkClick r:id="" action="ppaction://media"/>
            <a:extLst>
              <a:ext uri="{FF2B5EF4-FFF2-40B4-BE49-F238E27FC236}">
                <a16:creationId xmlns:a16="http://schemas.microsoft.com/office/drawing/2014/main" id="{C3788CCA-847E-487B-B53A-E4D202C24C3A}"/>
              </a:ext>
            </a:extLst>
          </p:cNvPr>
          <p:cNvPicPr>
            <a:picLocks noChangeAspect="1"/>
          </p:cNvPicPr>
          <p:nvPr>
            <a:audioFile r:link="rId1"/>
            <p:extLst>
              <p:ext uri="{DAA4B4D4-6D71-4841-9C94-3DE7FCFB9230}">
                <p14:media xmlns:p14="http://schemas.microsoft.com/office/powerpoint/2010/main" r:embed="rId2">
                  <p14:trim end="0.3125"/>
                </p14:media>
              </p:ext>
            </p:extLst>
          </p:nvPr>
        </p:nvPicPr>
        <p:blipFill>
          <a:blip r:embed="rId6"/>
          <a:stretch>
            <a:fillRect/>
          </a:stretch>
        </p:blipFill>
        <p:spPr>
          <a:xfrm>
            <a:off x="11277448" y="6095516"/>
            <a:ext cx="609600" cy="609600"/>
          </a:xfrm>
          <a:prstGeom prst="rect">
            <a:avLst/>
          </a:prstGeom>
        </p:spPr>
      </p:pic>
    </p:spTree>
    <p:extLst>
      <p:ext uri="{BB962C8B-B14F-4D97-AF65-F5344CB8AC3E}">
        <p14:creationId xmlns:p14="http://schemas.microsoft.com/office/powerpoint/2010/main" val="670583888"/>
      </p:ext>
    </p:extLst>
  </p:cSld>
  <p:clrMapOvr>
    <a:masterClrMapping/>
  </p:clrMapOvr>
  <mc:AlternateContent xmlns:mc="http://schemas.openxmlformats.org/markup-compatibility/2006" xmlns:p14="http://schemas.microsoft.com/office/powerpoint/2010/main">
    <mc:Choice Requires="p14">
      <p:transition spd="slow">
        <p14:flash/>
        <p:sndAc>
          <p:stSnd>
            <p:snd r:embed="rId4"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838200" y="365125"/>
            <a:ext cx="10549128" cy="1212315"/>
          </a:xfrm>
        </p:spPr>
        <p:txBody>
          <a:bodyPr anchor="b">
            <a:normAutofit/>
          </a:bodyPr>
          <a:lstStyle/>
          <a:p>
            <a:r>
              <a:rPr lang="en-US" sz="6000" b="1" dirty="0">
                <a:latin typeface="Twinkl" pitchFamily="2" charset="0"/>
              </a:rPr>
              <a:t>Wednesday: Day 3</a:t>
            </a:r>
          </a:p>
        </p:txBody>
      </p:sp>
      <p:cxnSp>
        <p:nvCxnSpPr>
          <p:cNvPr id="75" name="Straight Connector 74">
            <a:extLst>
              <a:ext uri="{FF2B5EF4-FFF2-40B4-BE49-F238E27FC236}">
                <a16:creationId xmlns:a16="http://schemas.microsoft.com/office/drawing/2014/main" id="{F859BA1E-EA13-4234-801C-4CFA3F10AC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1041371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D082B0-6F03-4BAE-9200-2E99B32B2D85}"/>
              </a:ext>
            </a:extLst>
          </p:cNvPr>
          <p:cNvSpPr>
            <a:spLocks noGrp="1"/>
          </p:cNvSpPr>
          <p:nvPr>
            <p:ph sz="half" idx="1"/>
          </p:nvPr>
        </p:nvSpPr>
        <p:spPr>
          <a:xfrm>
            <a:off x="838200" y="1825625"/>
            <a:ext cx="5353050" cy="4351338"/>
          </a:xfrm>
        </p:spPr>
        <p:txBody>
          <a:bodyPr>
            <a:normAutofit/>
          </a:bodyPr>
          <a:lstStyle/>
          <a:p>
            <a:r>
              <a:rPr lang="en-US" sz="4400" dirty="0">
                <a:latin typeface="Twinkl" pitchFamily="2" charset="0"/>
              </a:rPr>
              <a:t>Weather</a:t>
            </a:r>
          </a:p>
          <a:p>
            <a:r>
              <a:rPr lang="en-US" sz="4400" dirty="0">
                <a:latin typeface="Twinkl" pitchFamily="2" charset="0"/>
              </a:rPr>
              <a:t>Small World Ride</a:t>
            </a:r>
          </a:p>
          <a:p>
            <a:r>
              <a:rPr lang="en-US" sz="4400" dirty="0">
                <a:latin typeface="Twinkl" pitchFamily="2" charset="0"/>
              </a:rPr>
              <a:t>Under the Sea</a:t>
            </a:r>
          </a:p>
          <a:p>
            <a:endParaRPr lang="en-US" sz="2000" dirty="0">
              <a:latin typeface="Twinkl" pitchFamily="2" charset="0"/>
            </a:endParaRPr>
          </a:p>
          <a:p>
            <a:endParaRPr lang="en-US" sz="2000" dirty="0">
              <a:latin typeface="Twinkl" pitchFamily="2" charset="0"/>
            </a:endParaRPr>
          </a:p>
          <a:p>
            <a:pPr marL="0" indent="0">
              <a:buNone/>
            </a:pPr>
            <a:endParaRPr lang="en-US" sz="2000" dirty="0">
              <a:latin typeface="Twinkl" pitchFamily="2" charset="0"/>
            </a:endParaRPr>
          </a:p>
          <a:p>
            <a:endParaRPr lang="en-US" sz="2000" dirty="0">
              <a:latin typeface="Twinkl" pitchFamily="2" charset="0"/>
            </a:endParaRPr>
          </a:p>
          <a:p>
            <a:pPr marL="0" indent="0">
              <a:buNone/>
            </a:pPr>
            <a:endParaRPr lang="en-GB" sz="2000" dirty="0"/>
          </a:p>
        </p:txBody>
      </p:sp>
      <p:pic>
        <p:nvPicPr>
          <p:cNvPr id="6148" name="Picture 4" descr="Disney #selfies! (With images) | Mickey mouse wallpaper, Disney ...">
            <a:extLst>
              <a:ext uri="{FF2B5EF4-FFF2-40B4-BE49-F238E27FC236}">
                <a16:creationId xmlns:a16="http://schemas.microsoft.com/office/drawing/2014/main" id="{ED53A2A3-2040-4AA9-B721-DF92F0CB8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7051"/>
          <a:stretch/>
        </p:blipFill>
        <p:spPr bwMode="auto">
          <a:xfrm>
            <a:off x="6566262" y="1896863"/>
            <a:ext cx="2328669" cy="38651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ISNEY FROZEN SNOWFLAK FROM DISNEY FROZEN | Elsa frozen, Frozen ...">
            <a:extLst>
              <a:ext uri="{FF2B5EF4-FFF2-40B4-BE49-F238E27FC236}">
                <a16:creationId xmlns:a16="http://schemas.microsoft.com/office/drawing/2014/main" id="{CAC1B772-8650-4321-B80B-3745E4BE18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12" r="-3" b="8406"/>
          <a:stretch/>
        </p:blipFill>
        <p:spPr bwMode="auto">
          <a:xfrm>
            <a:off x="9058657" y="1905088"/>
            <a:ext cx="2328670" cy="22098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ehind the scenes of Under the Sea ~ Journey of the Little Mermaid ...">
            <a:extLst>
              <a:ext uri="{FF2B5EF4-FFF2-40B4-BE49-F238E27FC236}">
                <a16:creationId xmlns:a16="http://schemas.microsoft.com/office/drawing/2014/main" id="{B02E8856-060E-4B73-A08B-EB58A19175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26" r="1" b="3912"/>
          <a:stretch/>
        </p:blipFill>
        <p:spPr bwMode="auto">
          <a:xfrm>
            <a:off x="9055025" y="4279514"/>
            <a:ext cx="2332303" cy="148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10616"/>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6"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Weather Check</a:t>
            </a:r>
          </a:p>
        </p:txBody>
      </p:sp>
      <p:sp>
        <p:nvSpPr>
          <p:cNvPr id="8" name="TextBox 7">
            <a:extLst>
              <a:ext uri="{FF2B5EF4-FFF2-40B4-BE49-F238E27FC236}">
                <a16:creationId xmlns:a16="http://schemas.microsoft.com/office/drawing/2014/main" id="{C0D4C4D3-7463-42D9-A6E2-815448A01EB5}"/>
              </a:ext>
            </a:extLst>
          </p:cNvPr>
          <p:cNvSpPr txBox="1"/>
          <p:nvPr/>
        </p:nvSpPr>
        <p:spPr>
          <a:xfrm>
            <a:off x="316081" y="1071827"/>
            <a:ext cx="7032705" cy="2554545"/>
          </a:xfrm>
          <a:prstGeom prst="rect">
            <a:avLst/>
          </a:prstGeom>
          <a:noFill/>
        </p:spPr>
        <p:txBody>
          <a:bodyPr wrap="square" rtlCol="0">
            <a:spAutoFit/>
          </a:bodyPr>
          <a:lstStyle/>
          <a:p>
            <a:r>
              <a:rPr lang="en-GB" sz="3200" dirty="0">
                <a:latin typeface="Twinkl" pitchFamily="2" charset="0"/>
              </a:rPr>
              <a:t>Disneyland is in Orlando in America.</a:t>
            </a:r>
          </a:p>
          <a:p>
            <a:r>
              <a:rPr lang="en-GB" sz="3200" dirty="0">
                <a:latin typeface="Twinkl" pitchFamily="2" charset="0"/>
              </a:rPr>
              <a:t>Find out what the weather is like in Orlando this week. </a:t>
            </a:r>
          </a:p>
          <a:p>
            <a:r>
              <a:rPr lang="en-GB" sz="3200" dirty="0">
                <a:latin typeface="Twinkl" pitchFamily="2" charset="0"/>
              </a:rPr>
              <a:t>Will it be rainy, cloudy or sunny? </a:t>
            </a:r>
          </a:p>
          <a:p>
            <a:r>
              <a:rPr lang="en-GB" sz="3200" dirty="0">
                <a:latin typeface="Twinkl" pitchFamily="2" charset="0"/>
              </a:rPr>
              <a:t>What is the temperature?</a:t>
            </a:r>
          </a:p>
        </p:txBody>
      </p:sp>
      <p:sp>
        <p:nvSpPr>
          <p:cNvPr id="14" name="TextBox 13">
            <a:extLst>
              <a:ext uri="{FF2B5EF4-FFF2-40B4-BE49-F238E27FC236}">
                <a16:creationId xmlns:a16="http://schemas.microsoft.com/office/drawing/2014/main" id="{85E1913E-19A6-4D07-8ECF-78CCD37C2470}"/>
              </a:ext>
            </a:extLst>
          </p:cNvPr>
          <p:cNvSpPr txBox="1"/>
          <p:nvPr/>
        </p:nvSpPr>
        <p:spPr>
          <a:xfrm>
            <a:off x="315287" y="3779464"/>
            <a:ext cx="6805949" cy="2677656"/>
          </a:xfrm>
          <a:prstGeom prst="rect">
            <a:avLst/>
          </a:prstGeom>
          <a:solidFill>
            <a:schemeClr val="accent1">
              <a:lumMod val="20000"/>
              <a:lumOff val="80000"/>
            </a:schemeClr>
          </a:solidFill>
          <a:ln w="28575">
            <a:solidFill>
              <a:schemeClr val="tx1"/>
            </a:solidFill>
          </a:ln>
        </p:spPr>
        <p:txBody>
          <a:bodyPr wrap="square" rtlCol="0">
            <a:spAutoFit/>
          </a:bodyPr>
          <a:lstStyle/>
          <a:p>
            <a:r>
              <a:rPr lang="en-GB" sz="2800" b="1" u="sng" dirty="0">
                <a:latin typeface="Twinkl" pitchFamily="2" charset="0"/>
              </a:rPr>
              <a:t>Task</a:t>
            </a:r>
            <a:r>
              <a:rPr lang="en-GB" sz="2800" dirty="0">
                <a:latin typeface="Twinkl" pitchFamily="2" charset="0"/>
              </a:rPr>
              <a:t>: Create a weather report video/poster or something else to tell us about the weather at Disney World.</a:t>
            </a:r>
          </a:p>
          <a:p>
            <a:endParaRPr lang="en-GB" sz="2800" dirty="0">
              <a:latin typeface="Twinkl" pitchFamily="2" charset="0"/>
            </a:endParaRPr>
          </a:p>
          <a:p>
            <a:r>
              <a:rPr lang="en-GB" sz="2800" dirty="0">
                <a:latin typeface="Twinkl" pitchFamily="2" charset="0"/>
              </a:rPr>
              <a:t>What will we need to pack to be prepared?</a:t>
            </a:r>
          </a:p>
          <a:p>
            <a:endParaRPr lang="en-GB" sz="2800" dirty="0">
              <a:latin typeface="Twinkl" pitchFamily="2" charset="0"/>
            </a:endParaRPr>
          </a:p>
        </p:txBody>
      </p:sp>
      <p:pic>
        <p:nvPicPr>
          <p:cNvPr id="15364" name="Picture 4" descr="Flag of the United States - Wikipedia">
            <a:extLst>
              <a:ext uri="{FF2B5EF4-FFF2-40B4-BE49-F238E27FC236}">
                <a16:creationId xmlns:a16="http://schemas.microsoft.com/office/drawing/2014/main" id="{6BB8B5CA-BBBA-40CB-870C-660D19A93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896" y="1290191"/>
            <a:ext cx="2952750" cy="155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screenshot of a cell phone&#10;&#10;Description automatically generated">
            <a:extLst>
              <a:ext uri="{FF2B5EF4-FFF2-40B4-BE49-F238E27FC236}">
                <a16:creationId xmlns:a16="http://schemas.microsoft.com/office/drawing/2014/main" id="{5A86E00F-D955-4DCF-AD2B-EDC45E949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803" y="3429000"/>
            <a:ext cx="3901147" cy="3250956"/>
          </a:xfrm>
          <a:prstGeom prst="rect">
            <a:avLst/>
          </a:prstGeom>
        </p:spPr>
      </p:pic>
    </p:spTree>
    <p:extLst>
      <p:ext uri="{BB962C8B-B14F-4D97-AF65-F5344CB8AC3E}">
        <p14:creationId xmlns:p14="http://schemas.microsoft.com/office/powerpoint/2010/main" val="31035018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a:bodyPr>
          <a:lstStyle/>
          <a:p>
            <a:pPr algn="ctr"/>
            <a:r>
              <a:rPr lang="en-GB" sz="6000" b="1" dirty="0">
                <a:latin typeface="Twinkl" pitchFamily="2" charset="0"/>
              </a:rPr>
              <a:t>It’s a Small World </a:t>
            </a:r>
          </a:p>
        </p:txBody>
      </p:sp>
      <p:sp>
        <p:nvSpPr>
          <p:cNvPr id="6" name="TextBox 5">
            <a:extLst>
              <a:ext uri="{FF2B5EF4-FFF2-40B4-BE49-F238E27FC236}">
                <a16:creationId xmlns:a16="http://schemas.microsoft.com/office/drawing/2014/main" id="{9506DD20-A648-40AF-B564-638CB0FD8915}"/>
              </a:ext>
            </a:extLst>
          </p:cNvPr>
          <p:cNvSpPr txBox="1"/>
          <p:nvPr/>
        </p:nvSpPr>
        <p:spPr>
          <a:xfrm>
            <a:off x="431800" y="1505506"/>
            <a:ext cx="3200400" cy="2246769"/>
          </a:xfrm>
          <a:prstGeom prst="rect">
            <a:avLst/>
          </a:prstGeom>
          <a:noFill/>
        </p:spPr>
        <p:txBody>
          <a:bodyPr wrap="square" rtlCol="0">
            <a:spAutoFit/>
          </a:bodyPr>
          <a:lstStyle/>
          <a:p>
            <a:r>
              <a:rPr lang="en-GB" sz="2000" dirty="0">
                <a:latin typeface="Twinkl" pitchFamily="2" charset="0"/>
              </a:rPr>
              <a:t>Set sail on the, ‘It’s a Small World’ Boat Ride to visit countries around the world. (Click the picture to go!) </a:t>
            </a:r>
          </a:p>
          <a:p>
            <a:pPr marL="457200" indent="-457200">
              <a:buAutoNum type="arabicPeriod"/>
            </a:pPr>
            <a:endParaRPr lang="en-GB" sz="2000" dirty="0">
              <a:latin typeface="Twinkl" pitchFamily="2" charset="0"/>
            </a:endParaRPr>
          </a:p>
          <a:p>
            <a:r>
              <a:rPr lang="en-GB" sz="2000" dirty="0">
                <a:latin typeface="Twinkl" pitchFamily="2" charset="0"/>
              </a:rPr>
              <a:t>Then choose one activity to complete.</a:t>
            </a:r>
          </a:p>
        </p:txBody>
      </p:sp>
      <p:sp>
        <p:nvSpPr>
          <p:cNvPr id="24" name="TextBox 23">
            <a:extLst>
              <a:ext uri="{FF2B5EF4-FFF2-40B4-BE49-F238E27FC236}">
                <a16:creationId xmlns:a16="http://schemas.microsoft.com/office/drawing/2014/main" id="{4E151586-61EA-4520-A0D8-53B2482957B9}"/>
              </a:ext>
            </a:extLst>
          </p:cNvPr>
          <p:cNvSpPr txBox="1"/>
          <p:nvPr/>
        </p:nvSpPr>
        <p:spPr>
          <a:xfrm>
            <a:off x="4007269" y="1505506"/>
            <a:ext cx="3075318" cy="1323439"/>
          </a:xfrm>
          <a:prstGeom prst="rect">
            <a:avLst/>
          </a:prstGeom>
          <a:noFill/>
        </p:spPr>
        <p:txBody>
          <a:bodyPr wrap="square" rtlCol="0">
            <a:spAutoFit/>
          </a:bodyPr>
          <a:lstStyle/>
          <a:p>
            <a:r>
              <a:rPr lang="en-GB" sz="2000" dirty="0">
                <a:latin typeface="Twinkl" pitchFamily="2" charset="0"/>
              </a:rPr>
              <a:t>Find out  2 facts about another country. You could add pictures, drawings and words to display this.</a:t>
            </a:r>
          </a:p>
        </p:txBody>
      </p:sp>
      <p:pic>
        <p:nvPicPr>
          <p:cNvPr id="8194" name="Picture 2" descr="Its A Small World&quot; by Jonah Adkins | Disney rides, Disney fun ...">
            <a:extLst>
              <a:ext uri="{FF2B5EF4-FFF2-40B4-BE49-F238E27FC236}">
                <a16:creationId xmlns:a16="http://schemas.microsoft.com/office/drawing/2014/main" id="{35BAE833-D354-4137-B21F-70E41A078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643" y="2946618"/>
            <a:ext cx="2740570" cy="17708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0F6093E-A7F3-44E4-ADA3-10D439126DDE}"/>
              </a:ext>
            </a:extLst>
          </p:cNvPr>
          <p:cNvSpPr txBox="1"/>
          <p:nvPr/>
        </p:nvSpPr>
        <p:spPr>
          <a:xfrm>
            <a:off x="8559802" y="1178909"/>
            <a:ext cx="3075318" cy="5324535"/>
          </a:xfrm>
          <a:prstGeom prst="rect">
            <a:avLst/>
          </a:prstGeom>
          <a:noFill/>
        </p:spPr>
        <p:txBody>
          <a:bodyPr wrap="square" rtlCol="0">
            <a:spAutoFit/>
          </a:bodyPr>
          <a:lstStyle/>
          <a:p>
            <a:r>
              <a:rPr lang="en-GB" sz="2000" dirty="0">
                <a:latin typeface="Twinkl" pitchFamily="2" charset="0"/>
              </a:rPr>
              <a:t>Compare Scotland to another country. </a:t>
            </a:r>
          </a:p>
          <a:p>
            <a:r>
              <a:rPr lang="en-GB" sz="2000" dirty="0">
                <a:latin typeface="Twinkl" pitchFamily="2" charset="0"/>
              </a:rPr>
              <a:t>You may include:</a:t>
            </a:r>
          </a:p>
          <a:p>
            <a:pPr marL="342900" indent="-342900">
              <a:buFont typeface="Arial" panose="020B0604020202020204" pitchFamily="34" charset="0"/>
              <a:buChar char="•"/>
            </a:pPr>
            <a:r>
              <a:rPr lang="en-GB" sz="2000" dirty="0">
                <a:latin typeface="Twinkl" pitchFamily="2" charset="0"/>
              </a:rPr>
              <a:t>Location</a:t>
            </a:r>
          </a:p>
          <a:p>
            <a:pPr marL="342900" indent="-342900">
              <a:buFont typeface="Arial" panose="020B0604020202020204" pitchFamily="34" charset="0"/>
              <a:buChar char="•"/>
            </a:pPr>
            <a:r>
              <a:rPr lang="en-GB" sz="2000" dirty="0">
                <a:latin typeface="Twinkl" pitchFamily="2" charset="0"/>
              </a:rPr>
              <a:t>Weather</a:t>
            </a:r>
          </a:p>
          <a:p>
            <a:pPr marL="342900" indent="-342900">
              <a:buFont typeface="Arial" panose="020B0604020202020204" pitchFamily="34" charset="0"/>
              <a:buChar char="•"/>
            </a:pPr>
            <a:r>
              <a:rPr lang="en-GB" sz="2000" dirty="0">
                <a:latin typeface="Twinkl" pitchFamily="2" charset="0"/>
              </a:rPr>
              <a:t>Food</a:t>
            </a:r>
          </a:p>
          <a:p>
            <a:pPr marL="342900" indent="-342900">
              <a:buFont typeface="Arial" panose="020B0604020202020204" pitchFamily="34" charset="0"/>
              <a:buChar char="•"/>
            </a:pPr>
            <a:r>
              <a:rPr lang="en-GB" sz="2000" dirty="0">
                <a:latin typeface="Twinkl" pitchFamily="2" charset="0"/>
              </a:rPr>
              <a:t>Flags</a:t>
            </a:r>
          </a:p>
          <a:p>
            <a:pPr marL="342900" indent="-342900">
              <a:buFont typeface="Arial" panose="020B0604020202020204" pitchFamily="34" charset="0"/>
              <a:buChar char="•"/>
            </a:pPr>
            <a:r>
              <a:rPr lang="en-GB" sz="2000" dirty="0">
                <a:latin typeface="Twinkl" pitchFamily="2" charset="0"/>
              </a:rPr>
              <a:t>Attractions/scenery</a:t>
            </a:r>
          </a:p>
          <a:p>
            <a:pPr marL="342900" indent="-342900">
              <a:buFont typeface="Arial" panose="020B0604020202020204" pitchFamily="34" charset="0"/>
              <a:buChar char="•"/>
            </a:pPr>
            <a:r>
              <a:rPr lang="en-GB" sz="2000" dirty="0">
                <a:latin typeface="Twinkl" pitchFamily="2" charset="0"/>
              </a:rPr>
              <a:t>Anything else!</a:t>
            </a:r>
          </a:p>
          <a:p>
            <a:pPr marL="342900" indent="-342900">
              <a:buFont typeface="Arial" panose="020B0604020202020204" pitchFamily="34" charset="0"/>
              <a:buChar char="•"/>
            </a:pPr>
            <a:endParaRPr lang="en-GB" sz="2000" dirty="0">
              <a:latin typeface="Twinkl" pitchFamily="2" charset="0"/>
            </a:endParaRPr>
          </a:p>
          <a:p>
            <a:r>
              <a:rPr lang="en-GB" sz="2000" dirty="0">
                <a:latin typeface="Twinkl" pitchFamily="2" charset="0"/>
              </a:rPr>
              <a:t>You can create a poster or record a video to showcase your information. </a:t>
            </a:r>
          </a:p>
          <a:p>
            <a:pPr marL="342900" indent="-342900">
              <a:buFont typeface="Arial" panose="020B0604020202020204" pitchFamily="34" charset="0"/>
              <a:buChar char="•"/>
            </a:pPr>
            <a:endParaRPr lang="en-GB" sz="2000" dirty="0">
              <a:latin typeface="Twinkl" pitchFamily="2" charset="0"/>
            </a:endParaRPr>
          </a:p>
          <a:p>
            <a:endParaRPr lang="en-GB" sz="2000" dirty="0">
              <a:latin typeface="Twinkl" pitchFamily="2" charset="0"/>
            </a:endParaRPr>
          </a:p>
          <a:p>
            <a:pPr marL="342900" indent="-342900">
              <a:buFont typeface="Arial" panose="020B0604020202020204" pitchFamily="34" charset="0"/>
              <a:buChar char="•"/>
            </a:pPr>
            <a:endParaRPr lang="en-GB" sz="2000" dirty="0">
              <a:latin typeface="Twinkl" pitchFamily="2" charset="0"/>
            </a:endParaRPr>
          </a:p>
          <a:p>
            <a:pPr marL="342900" indent="-342900">
              <a:buFont typeface="Arial" panose="020B0604020202020204" pitchFamily="34" charset="0"/>
              <a:buChar char="•"/>
            </a:pPr>
            <a:endParaRPr lang="en-GB" sz="2000" dirty="0">
              <a:latin typeface="Twinkl" pitchFamily="2" charset="0"/>
            </a:endParaRPr>
          </a:p>
        </p:txBody>
      </p:sp>
      <p:pic>
        <p:nvPicPr>
          <p:cNvPr id="8198" name="Picture 6" descr="Flag Of Scotland National Flag Clip Art, PNG, 1024x1024px ...">
            <a:extLst>
              <a:ext uri="{FF2B5EF4-FFF2-40B4-BE49-F238E27FC236}">
                <a16:creationId xmlns:a16="http://schemas.microsoft.com/office/drawing/2014/main" id="{E36FC94E-A071-44AA-8597-427B3DAF7BA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22" r="98415">
                        <a14:foregroundMark x1="6707" y1="20000" x2="3538" y2="19002"/>
                        <a14:foregroundMark x1="4878" y1="21463" x2="40854" y2="41098"/>
                        <a14:foregroundMark x1="27073" y1="40488" x2="51463" y2="55000"/>
                        <a14:foregroundMark x1="51463" y1="55000" x2="53415" y2="55488"/>
                        <a14:foregroundMark x1="74739" y1="10652" x2="77195" y2="10610"/>
                        <a14:foregroundMark x1="77195" y1="10610" x2="77439" y2="10610"/>
                        <a14:foregroundMark x1="95366" y1="13293" x2="98415" y2="20122"/>
                        <a14:foregroundMark x1="98415" y1="20122" x2="98415" y2="20122"/>
                        <a14:backgroundMark x1="74024" y1="9634" x2="69878" y2="10244"/>
                        <a14:backgroundMark x1="854" y1="17195" x2="1220" y2="19268"/>
                        <a14:backgroundMark x1="1463" y1="16220" x2="1463"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9927603" y="4834854"/>
            <a:ext cx="1960876" cy="19608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12E96D-B14F-42F2-9568-7883D259D3ED}"/>
              </a:ext>
            </a:extLst>
          </p:cNvPr>
          <p:cNvSpPr/>
          <p:nvPr/>
        </p:nvSpPr>
        <p:spPr>
          <a:xfrm>
            <a:off x="7249961" y="2167225"/>
            <a:ext cx="104227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OR</a:t>
            </a:r>
          </a:p>
        </p:txBody>
      </p:sp>
      <p:pic>
        <p:nvPicPr>
          <p:cNvPr id="10" name="Online Media 2" title="Set Sail on ￢ﾀﾜit￢ﾀﾙs a small world￢ﾀﾝ Virtual Boat Ride #DisneyMagicMoments">
            <a:hlinkClick r:id="" action="ppaction://media"/>
            <a:extLst>
              <a:ext uri="{FF2B5EF4-FFF2-40B4-BE49-F238E27FC236}">
                <a16:creationId xmlns:a16="http://schemas.microsoft.com/office/drawing/2014/main" id="{12BEA0D4-BBF7-47EE-87DD-CB83811B18E7}"/>
              </a:ext>
            </a:extLst>
          </p:cNvPr>
          <p:cNvPicPr>
            <a:picLocks noRot="1" noChangeAspect="1"/>
          </p:cNvPicPr>
          <p:nvPr>
            <a:videoFile r:link="rId1"/>
          </p:nvPr>
        </p:nvPicPr>
        <p:blipFill>
          <a:blip r:embed="rId7"/>
          <a:stretch>
            <a:fillRect/>
          </a:stretch>
        </p:blipFill>
        <p:spPr>
          <a:xfrm>
            <a:off x="200859" y="4161485"/>
            <a:ext cx="3840000" cy="2160000"/>
          </a:xfrm>
          <a:prstGeom prst="rect">
            <a:avLst/>
          </a:prstGeom>
        </p:spPr>
      </p:pic>
    </p:spTree>
    <p:extLst>
      <p:ext uri="{BB962C8B-B14F-4D97-AF65-F5344CB8AC3E}">
        <p14:creationId xmlns:p14="http://schemas.microsoft.com/office/powerpoint/2010/main" val="2408002846"/>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a:bodyPr>
          <a:lstStyle/>
          <a:p>
            <a:pPr algn="ctr"/>
            <a:r>
              <a:rPr lang="en-GB" sz="6000" b="1" dirty="0">
                <a:latin typeface="Twinkl" pitchFamily="2" charset="0"/>
              </a:rPr>
              <a:t>Under the Sea</a:t>
            </a:r>
          </a:p>
        </p:txBody>
      </p:sp>
      <p:sp>
        <p:nvSpPr>
          <p:cNvPr id="6" name="TextBox 5">
            <a:extLst>
              <a:ext uri="{FF2B5EF4-FFF2-40B4-BE49-F238E27FC236}">
                <a16:creationId xmlns:a16="http://schemas.microsoft.com/office/drawing/2014/main" id="{9506DD20-A648-40AF-B564-638CB0FD8915}"/>
              </a:ext>
            </a:extLst>
          </p:cNvPr>
          <p:cNvSpPr txBox="1"/>
          <p:nvPr/>
        </p:nvSpPr>
        <p:spPr>
          <a:xfrm>
            <a:off x="298481" y="2002670"/>
            <a:ext cx="5889893" cy="830997"/>
          </a:xfrm>
          <a:prstGeom prst="rect">
            <a:avLst/>
          </a:prstGeom>
          <a:noFill/>
        </p:spPr>
        <p:txBody>
          <a:bodyPr wrap="square" rtlCol="0">
            <a:spAutoFit/>
          </a:bodyPr>
          <a:lstStyle/>
          <a:p>
            <a:pPr algn="ctr"/>
            <a:r>
              <a:rPr lang="en-GB" sz="2400" dirty="0">
                <a:latin typeface="Twinkl" pitchFamily="2" charset="0"/>
              </a:rPr>
              <a:t>Listen to:</a:t>
            </a:r>
          </a:p>
          <a:p>
            <a:pPr algn="ctr"/>
            <a:r>
              <a:rPr lang="en-GB" sz="2400" dirty="0">
                <a:latin typeface="Twinkl" pitchFamily="2" charset="0"/>
              </a:rPr>
              <a:t>The Little Mermaid - Under the Sea</a:t>
            </a:r>
          </a:p>
        </p:txBody>
      </p:sp>
      <p:sp>
        <p:nvSpPr>
          <p:cNvPr id="10" name="TextBox 9">
            <a:extLst>
              <a:ext uri="{FF2B5EF4-FFF2-40B4-BE49-F238E27FC236}">
                <a16:creationId xmlns:a16="http://schemas.microsoft.com/office/drawing/2014/main" id="{44211FF6-3A73-4A59-890C-EA4E8CC7B653}"/>
              </a:ext>
            </a:extLst>
          </p:cNvPr>
          <p:cNvSpPr txBox="1"/>
          <p:nvPr/>
        </p:nvSpPr>
        <p:spPr>
          <a:xfrm>
            <a:off x="6782935" y="2448788"/>
            <a:ext cx="4885899" cy="3539430"/>
          </a:xfrm>
          <a:prstGeom prst="rect">
            <a:avLst/>
          </a:prstGeom>
          <a:solidFill>
            <a:srgbClr val="FFFFCC"/>
          </a:solidFill>
          <a:ln w="28575">
            <a:solidFill>
              <a:schemeClr val="tx1"/>
            </a:solidFill>
          </a:ln>
        </p:spPr>
        <p:txBody>
          <a:bodyPr wrap="square" rtlCol="0">
            <a:spAutoFit/>
          </a:bodyPr>
          <a:lstStyle/>
          <a:p>
            <a:r>
              <a:rPr lang="en-GB" sz="2800" b="1" dirty="0">
                <a:latin typeface="Twinkl" pitchFamily="2" charset="0"/>
              </a:rPr>
              <a:t>Task:</a:t>
            </a:r>
          </a:p>
          <a:p>
            <a:pPr marL="457200" indent="-457200">
              <a:buAutoNum type="arabicPeriod"/>
            </a:pPr>
            <a:r>
              <a:rPr lang="en-GB" sz="2800" dirty="0">
                <a:latin typeface="Twinkl" pitchFamily="2" charset="0"/>
              </a:rPr>
              <a:t>Why does Sebastian think it is better to live under the sea? Give 2 reasons!</a:t>
            </a:r>
            <a:br>
              <a:rPr lang="en-GB" sz="2800" dirty="0">
                <a:latin typeface="Twinkl" pitchFamily="2" charset="0"/>
              </a:rPr>
            </a:br>
            <a:endParaRPr lang="en-GB" sz="2800" dirty="0">
              <a:latin typeface="Twinkl" pitchFamily="2" charset="0"/>
            </a:endParaRPr>
          </a:p>
          <a:p>
            <a:pPr marL="457200" indent="-457200">
              <a:buAutoNum type="arabicPeriod"/>
            </a:pPr>
            <a:r>
              <a:rPr lang="en-GB" sz="2800" dirty="0">
                <a:latin typeface="Twinkl" pitchFamily="2" charset="0"/>
              </a:rPr>
              <a:t>Do you agree? </a:t>
            </a:r>
          </a:p>
          <a:p>
            <a:pPr marL="457200" indent="-457200">
              <a:buAutoNum type="arabicPeriod"/>
            </a:pPr>
            <a:endParaRPr lang="en-GB" sz="2800" dirty="0">
              <a:latin typeface="Twinkl" pitchFamily="2" charset="0"/>
            </a:endParaRPr>
          </a:p>
          <a:p>
            <a:pPr marL="457200" indent="-457200">
              <a:buAutoNum type="arabicPeriod"/>
            </a:pPr>
            <a:r>
              <a:rPr lang="en-GB" sz="2800" dirty="0">
                <a:latin typeface="Twinkl" pitchFamily="2" charset="0"/>
              </a:rPr>
              <a:t>Why or why not? </a:t>
            </a:r>
          </a:p>
        </p:txBody>
      </p:sp>
      <p:pic>
        <p:nvPicPr>
          <p:cNvPr id="5" name="Picture 4">
            <a:extLst>
              <a:ext uri="{FF2B5EF4-FFF2-40B4-BE49-F238E27FC236}">
                <a16:creationId xmlns:a16="http://schemas.microsoft.com/office/drawing/2014/main" id="{894D128F-5B39-4BB7-89D7-D350987E8C17}"/>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8501267" y="73811"/>
            <a:ext cx="1449237" cy="1302479"/>
          </a:xfrm>
          <a:prstGeom prst="rect">
            <a:avLst/>
          </a:prstGeom>
        </p:spPr>
      </p:pic>
      <p:pic>
        <p:nvPicPr>
          <p:cNvPr id="7" name="Picture 6">
            <a:extLst>
              <a:ext uri="{FF2B5EF4-FFF2-40B4-BE49-F238E27FC236}">
                <a16:creationId xmlns:a16="http://schemas.microsoft.com/office/drawing/2014/main" id="{D4474F58-25FA-4219-831B-0370F9388A93}"/>
              </a:ext>
            </a:extLst>
          </p:cNvPr>
          <p:cNvPicPr>
            <a:picLocks noChangeAspect="1"/>
          </p:cNvPicPr>
          <p:nvPr/>
        </p:nvPicPr>
        <p:blipFill>
          <a:blip r:embed="rId5">
            <a:clrChange>
              <a:clrFrom>
                <a:srgbClr val="F6F6F6"/>
              </a:clrFrom>
              <a:clrTo>
                <a:srgbClr val="F6F6F6">
                  <a:alpha val="0"/>
                </a:srgbClr>
              </a:clrTo>
            </a:clrChange>
          </a:blip>
          <a:stretch>
            <a:fillRect/>
          </a:stretch>
        </p:blipFill>
        <p:spPr>
          <a:xfrm flipH="1">
            <a:off x="1883390" y="133970"/>
            <a:ext cx="1703304" cy="1159078"/>
          </a:xfrm>
          <a:prstGeom prst="rect">
            <a:avLst/>
          </a:prstGeom>
        </p:spPr>
      </p:pic>
      <p:pic>
        <p:nvPicPr>
          <p:cNvPr id="3" name="Online Media 2" title="The Little Mermaid | Under the Sea | Lyric Video | Disney Sing Along">
            <a:hlinkClick r:id="" action="ppaction://media"/>
            <a:extLst>
              <a:ext uri="{FF2B5EF4-FFF2-40B4-BE49-F238E27FC236}">
                <a16:creationId xmlns:a16="http://schemas.microsoft.com/office/drawing/2014/main" id="{DD682DEF-FE08-4995-97BF-903997681A6C}"/>
              </a:ext>
            </a:extLst>
          </p:cNvPr>
          <p:cNvPicPr>
            <a:picLocks noRot="1" noChangeAspect="1"/>
          </p:cNvPicPr>
          <p:nvPr>
            <a:videoFile r:link="rId1"/>
          </p:nvPr>
        </p:nvPicPr>
        <p:blipFill>
          <a:blip r:embed="rId6"/>
          <a:stretch>
            <a:fillRect/>
          </a:stretch>
        </p:blipFill>
        <p:spPr>
          <a:xfrm>
            <a:off x="195427" y="3051981"/>
            <a:ext cx="6096000" cy="3429000"/>
          </a:xfrm>
          <a:prstGeom prst="rect">
            <a:avLst/>
          </a:prstGeom>
        </p:spPr>
      </p:pic>
    </p:spTree>
    <p:extLst>
      <p:ext uri="{BB962C8B-B14F-4D97-AF65-F5344CB8AC3E}">
        <p14:creationId xmlns:p14="http://schemas.microsoft.com/office/powerpoint/2010/main" val="1025765992"/>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7" name="chimes.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606518" y="3914214"/>
            <a:ext cx="3839975" cy="2452687"/>
          </a:xfrm>
        </p:spPr>
        <p:txBody>
          <a:bodyPr anchor="ctr">
            <a:normAutofit/>
          </a:bodyPr>
          <a:lstStyle/>
          <a:p>
            <a:r>
              <a:rPr lang="en-US" sz="6000" b="1" dirty="0">
                <a:latin typeface="Twinkl" pitchFamily="2" charset="0"/>
              </a:rPr>
              <a:t>Thursday: Day 4</a:t>
            </a:r>
          </a:p>
        </p:txBody>
      </p:sp>
      <p:pic>
        <p:nvPicPr>
          <p:cNvPr id="2052" name="Picture 4" descr="Everything coming to Walt Disney World for the 50th anniversary in ...">
            <a:extLst>
              <a:ext uri="{FF2B5EF4-FFF2-40B4-BE49-F238E27FC236}">
                <a16:creationId xmlns:a16="http://schemas.microsoft.com/office/drawing/2014/main" id="{E2BC6C2E-F9B2-4EBF-BCEA-C8439F044D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979" b="7858"/>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61D082B0-6F03-4BAE-9200-2E99B32B2D85}"/>
              </a:ext>
            </a:extLst>
          </p:cNvPr>
          <p:cNvSpPr>
            <a:spLocks noGrp="1"/>
          </p:cNvSpPr>
          <p:nvPr>
            <p:ph sz="half" idx="1"/>
          </p:nvPr>
        </p:nvSpPr>
        <p:spPr>
          <a:xfrm>
            <a:off x="4446493" y="4877779"/>
            <a:ext cx="7729065" cy="2655514"/>
          </a:xfrm>
        </p:spPr>
        <p:txBody>
          <a:bodyPr anchor="ctr">
            <a:normAutofit/>
          </a:bodyPr>
          <a:lstStyle/>
          <a:p>
            <a:r>
              <a:rPr lang="en-US" sz="4000" dirty="0">
                <a:latin typeface="Twinkl" pitchFamily="2" charset="0"/>
              </a:rPr>
              <a:t>Buying snacks</a:t>
            </a:r>
          </a:p>
          <a:p>
            <a:r>
              <a:rPr lang="en-US" sz="4000" dirty="0">
                <a:latin typeface="Twinkl" pitchFamily="2" charset="0"/>
              </a:rPr>
              <a:t>Making snacks with Ratatouille</a:t>
            </a:r>
          </a:p>
          <a:p>
            <a:r>
              <a:rPr lang="en-US" sz="4000" dirty="0">
                <a:latin typeface="Twinkl" pitchFamily="2" charset="0"/>
              </a:rPr>
              <a:t>Postcard</a:t>
            </a:r>
          </a:p>
          <a:p>
            <a:endParaRPr lang="en-US" sz="1800" dirty="0">
              <a:latin typeface="Twinkl" pitchFamily="2" charset="0"/>
            </a:endParaRPr>
          </a:p>
          <a:p>
            <a:endParaRPr lang="en-US" sz="1800" dirty="0">
              <a:latin typeface="Twinkl" pitchFamily="2" charset="0"/>
            </a:endParaRPr>
          </a:p>
          <a:p>
            <a:pPr marL="0" indent="0">
              <a:buNone/>
            </a:pPr>
            <a:endParaRPr lang="en-US" sz="1800" dirty="0">
              <a:latin typeface="Twinkl" pitchFamily="2" charset="0"/>
            </a:endParaRPr>
          </a:p>
          <a:p>
            <a:endParaRPr lang="en-US" sz="1800" dirty="0">
              <a:latin typeface="Twinkl" pitchFamily="2" charset="0"/>
            </a:endParaRPr>
          </a:p>
          <a:p>
            <a:pPr marL="0" indent="0">
              <a:buNone/>
            </a:pPr>
            <a:endParaRPr lang="en-GB" sz="1800" dirty="0"/>
          </a:p>
        </p:txBody>
      </p:sp>
    </p:spTree>
    <p:extLst>
      <p:ext uri="{BB962C8B-B14F-4D97-AF65-F5344CB8AC3E}">
        <p14:creationId xmlns:p14="http://schemas.microsoft.com/office/powerpoint/2010/main" val="1940465780"/>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890621-0485-49CD-A9F9-E0A07FDF1B28}"/>
              </a:ext>
            </a:extLst>
          </p:cNvPr>
          <p:cNvSpPr>
            <a:spLocks noGrp="1"/>
          </p:cNvSpPr>
          <p:nvPr>
            <p:ph type="title"/>
          </p:nvPr>
        </p:nvSpPr>
        <p:spPr>
          <a:xfrm>
            <a:off x="838200" y="-35372"/>
            <a:ext cx="10515600" cy="1203361"/>
          </a:xfrm>
        </p:spPr>
        <p:txBody>
          <a:bodyPr>
            <a:normAutofit/>
          </a:bodyPr>
          <a:lstStyle/>
          <a:p>
            <a:pPr algn="ctr"/>
            <a:r>
              <a:rPr lang="en-GB" sz="6000" b="1" dirty="0">
                <a:latin typeface="Twinkl" pitchFamily="2" charset="0"/>
              </a:rPr>
              <a:t>Numeracy - Snack Time</a:t>
            </a:r>
          </a:p>
        </p:txBody>
      </p:sp>
      <p:sp>
        <p:nvSpPr>
          <p:cNvPr id="12" name="TextBox 11">
            <a:extLst>
              <a:ext uri="{FF2B5EF4-FFF2-40B4-BE49-F238E27FC236}">
                <a16:creationId xmlns:a16="http://schemas.microsoft.com/office/drawing/2014/main" id="{42ED4B62-C2A6-46E4-AF6A-C8E751EAD3BE}"/>
              </a:ext>
            </a:extLst>
          </p:cNvPr>
          <p:cNvSpPr txBox="1"/>
          <p:nvPr/>
        </p:nvSpPr>
        <p:spPr>
          <a:xfrm>
            <a:off x="309696" y="788058"/>
            <a:ext cx="11563436" cy="800219"/>
          </a:xfrm>
          <a:prstGeom prst="rect">
            <a:avLst/>
          </a:prstGeom>
          <a:noFill/>
        </p:spPr>
        <p:txBody>
          <a:bodyPr wrap="square" rtlCol="0">
            <a:spAutoFit/>
          </a:bodyPr>
          <a:lstStyle/>
          <a:p>
            <a:r>
              <a:rPr lang="en-GB" sz="2800" dirty="0">
                <a:latin typeface="Twinkl" pitchFamily="2" charset="0"/>
              </a:rPr>
              <a:t>Here is a snack menu from Disneyland. </a:t>
            </a:r>
            <a:r>
              <a:rPr lang="en-GB" dirty="0"/>
              <a:t>Choose the snack you would like and the correct coins to pay for it. CHALLENGE – how much change would you get if you only had a 10p to pay with?</a:t>
            </a:r>
            <a:endParaRPr lang="en-GB" sz="2800" dirty="0">
              <a:latin typeface="Twinkl" pitchFamily="2" charset="0"/>
            </a:endParaRPr>
          </a:p>
        </p:txBody>
      </p:sp>
      <p:sp>
        <p:nvSpPr>
          <p:cNvPr id="13" name="Content Placeholder 3">
            <a:extLst>
              <a:ext uri="{FF2B5EF4-FFF2-40B4-BE49-F238E27FC236}">
                <a16:creationId xmlns:a16="http://schemas.microsoft.com/office/drawing/2014/main" id="{CC1BE75A-87ED-400D-ABBF-78876D5F769C}"/>
              </a:ext>
            </a:extLst>
          </p:cNvPr>
          <p:cNvSpPr txBox="1">
            <a:spLocks/>
          </p:cNvSpPr>
          <p:nvPr/>
        </p:nvSpPr>
        <p:spPr>
          <a:xfrm>
            <a:off x="309696" y="1710489"/>
            <a:ext cx="1510204" cy="389511"/>
          </a:xfrm>
          <a:prstGeom prst="rect">
            <a:avLst/>
          </a:prstGeom>
          <a:solidFill>
            <a:srgbClr val="FF0000"/>
          </a:solidFill>
          <a:ln w="31750"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9pPr>
          </a:lstStyle>
          <a:p>
            <a:pPr marL="0" indent="0" algn="ctr">
              <a:buFont typeface="Arial" panose="020B0604020202020204" pitchFamily="34" charset="0"/>
              <a:buNone/>
            </a:pPr>
            <a:r>
              <a:rPr lang="en-US" sz="2000" b="1" dirty="0">
                <a:solidFill>
                  <a:schemeClr val="tx1"/>
                </a:solidFill>
                <a:latin typeface="Twinkl" pitchFamily="2" charset="0"/>
              </a:rPr>
              <a:t>Challenge!</a:t>
            </a:r>
          </a:p>
          <a:p>
            <a:pPr marL="0" indent="0">
              <a:buFont typeface="Arial" panose="020B0604020202020204" pitchFamily="34" charset="0"/>
              <a:buNone/>
            </a:pPr>
            <a:endParaRPr lang="en-US" sz="2000" dirty="0">
              <a:latin typeface="Twinkl" pitchFamily="2" charset="0"/>
            </a:endParaRPr>
          </a:p>
          <a:p>
            <a:pPr marL="0" indent="0">
              <a:buFont typeface="Arial" panose="020B0604020202020204" pitchFamily="34" charset="0"/>
              <a:buNone/>
            </a:pPr>
            <a:endParaRPr lang="en-US" dirty="0">
              <a:latin typeface="Twinkl" pitchFamily="2" charset="0"/>
            </a:endParaRPr>
          </a:p>
          <a:p>
            <a:pPr marL="0" indent="0">
              <a:buFont typeface="Arial" panose="020B0604020202020204" pitchFamily="34" charset="0"/>
              <a:buNone/>
            </a:pPr>
            <a:endParaRPr lang="en-GB" dirty="0"/>
          </a:p>
        </p:txBody>
      </p:sp>
      <p:sp>
        <p:nvSpPr>
          <p:cNvPr id="5" name="TextBox 4">
            <a:extLst>
              <a:ext uri="{FF2B5EF4-FFF2-40B4-BE49-F238E27FC236}">
                <a16:creationId xmlns:a16="http://schemas.microsoft.com/office/drawing/2014/main" id="{DE8322C8-10B8-47F9-9878-98440F783725}"/>
              </a:ext>
            </a:extLst>
          </p:cNvPr>
          <p:cNvSpPr txBox="1"/>
          <p:nvPr/>
        </p:nvSpPr>
        <p:spPr>
          <a:xfrm>
            <a:off x="1983545" y="1730669"/>
            <a:ext cx="8848578" cy="369332"/>
          </a:xfrm>
          <a:prstGeom prst="rect">
            <a:avLst/>
          </a:prstGeom>
          <a:noFill/>
        </p:spPr>
        <p:txBody>
          <a:bodyPr wrap="square" rtlCol="0">
            <a:spAutoFit/>
          </a:bodyPr>
          <a:lstStyle/>
          <a:p>
            <a:r>
              <a:rPr lang="en-GB" dirty="0"/>
              <a:t>How many ice creams could you get for 50p?</a:t>
            </a:r>
          </a:p>
        </p:txBody>
      </p:sp>
      <p:pic>
        <p:nvPicPr>
          <p:cNvPr id="14" name="Picture 13">
            <a:extLst>
              <a:ext uri="{FF2B5EF4-FFF2-40B4-BE49-F238E27FC236}">
                <a16:creationId xmlns:a16="http://schemas.microsoft.com/office/drawing/2014/main" id="{3BC87B4C-8555-485C-9D55-C5B705AE49EB}"/>
              </a:ext>
            </a:extLst>
          </p:cNvPr>
          <p:cNvPicPr/>
          <p:nvPr/>
        </p:nvPicPr>
        <p:blipFill rotWithShape="1">
          <a:blip r:embed="rId3">
            <a:extLst>
              <a:ext uri="{28A0092B-C50C-407E-A947-70E740481C1C}">
                <a14:useLocalDpi xmlns:a14="http://schemas.microsoft.com/office/drawing/2010/main" val="0"/>
              </a:ext>
            </a:extLst>
          </a:blip>
          <a:srcRect l="7645" t="27488" r="37846" b="18128"/>
          <a:stretch/>
        </p:blipFill>
        <p:spPr bwMode="auto">
          <a:xfrm>
            <a:off x="1819900" y="2222212"/>
            <a:ext cx="8271802" cy="45101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0807733"/>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11"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F890621-0485-49CD-A9F9-E0A07FDF1B28}"/>
              </a:ext>
            </a:extLst>
          </p:cNvPr>
          <p:cNvSpPr>
            <a:spLocks noGrp="1"/>
          </p:cNvSpPr>
          <p:nvPr>
            <p:ph type="title"/>
          </p:nvPr>
        </p:nvSpPr>
        <p:spPr>
          <a:xfrm>
            <a:off x="838200" y="-35372"/>
            <a:ext cx="10515600" cy="1203361"/>
          </a:xfrm>
        </p:spPr>
        <p:txBody>
          <a:bodyPr>
            <a:normAutofit/>
          </a:bodyPr>
          <a:lstStyle/>
          <a:p>
            <a:pPr algn="ctr"/>
            <a:r>
              <a:rPr lang="en-GB" sz="6000" b="1" dirty="0">
                <a:latin typeface="Twinkl" pitchFamily="2" charset="0"/>
              </a:rPr>
              <a:t>HWB – Making Snacks</a:t>
            </a:r>
          </a:p>
        </p:txBody>
      </p:sp>
      <p:sp>
        <p:nvSpPr>
          <p:cNvPr id="12" name="TextBox 11">
            <a:extLst>
              <a:ext uri="{FF2B5EF4-FFF2-40B4-BE49-F238E27FC236}">
                <a16:creationId xmlns:a16="http://schemas.microsoft.com/office/drawing/2014/main" id="{42ED4B62-C2A6-46E4-AF6A-C8E751EAD3BE}"/>
              </a:ext>
            </a:extLst>
          </p:cNvPr>
          <p:cNvSpPr txBox="1"/>
          <p:nvPr/>
        </p:nvSpPr>
        <p:spPr>
          <a:xfrm>
            <a:off x="239358" y="4507640"/>
            <a:ext cx="6816535"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Watch </a:t>
            </a:r>
            <a:r>
              <a:rPr lang="en-GB" sz="2800" dirty="0">
                <a:solidFill>
                  <a:prstClr val="black"/>
                </a:solidFill>
                <a:latin typeface="Twinkl" pitchFamily="2" charset="0"/>
              </a:rPr>
              <a:t>the clip from Ratatouille. </a:t>
            </a: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Can you help to prepare a healthy snack today? Follow a recipe if you can!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Take a photo and show us your home made snacks! </a:t>
            </a:r>
          </a:p>
        </p:txBody>
      </p:sp>
      <p:sp>
        <p:nvSpPr>
          <p:cNvPr id="3" name="Rectangle: Rounded Corners 2">
            <a:extLst>
              <a:ext uri="{FF2B5EF4-FFF2-40B4-BE49-F238E27FC236}">
                <a16:creationId xmlns:a16="http://schemas.microsoft.com/office/drawing/2014/main" id="{B1A9960F-DD56-40FF-8DB0-AEEB7C1A0BED}"/>
              </a:ext>
            </a:extLst>
          </p:cNvPr>
          <p:cNvSpPr/>
          <p:nvPr/>
        </p:nvSpPr>
        <p:spPr>
          <a:xfrm>
            <a:off x="7151427" y="977988"/>
            <a:ext cx="4572000" cy="557293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Twinkl" pitchFamily="2" charset="0"/>
                <a:ea typeface="+mn-ea"/>
                <a:cs typeface="+mn-cs"/>
              </a:rPr>
              <a:t>Some simple snack ideas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sng"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22532" name="Picture 4" descr="Kid Friendly: Disney FROZEN Fruit Wands - See Vanessa Craft">
            <a:extLst>
              <a:ext uri="{FF2B5EF4-FFF2-40B4-BE49-F238E27FC236}">
                <a16:creationId xmlns:a16="http://schemas.microsoft.com/office/drawing/2014/main" id="{6B19ED11-17A4-425C-BF62-DDFA003E20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18" b="7264"/>
          <a:stretch/>
        </p:blipFill>
        <p:spPr bwMode="auto">
          <a:xfrm flipH="1">
            <a:off x="9837036" y="1660086"/>
            <a:ext cx="1778343" cy="203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71970F-C397-4852-B4EA-EB9DBE180E53}"/>
              </a:ext>
            </a:extLst>
          </p:cNvPr>
          <p:cNvPicPr>
            <a:picLocks noChangeAspect="1"/>
          </p:cNvPicPr>
          <p:nvPr/>
        </p:nvPicPr>
        <p:blipFill rotWithShape="1">
          <a:blip r:embed="rId5"/>
          <a:srcRect l="34357" t="17561" r="32641" b="13501"/>
          <a:stretch/>
        </p:blipFill>
        <p:spPr>
          <a:xfrm>
            <a:off x="7902852" y="1626635"/>
            <a:ext cx="1640757" cy="1519684"/>
          </a:xfrm>
          <a:prstGeom prst="rect">
            <a:avLst/>
          </a:prstGeom>
        </p:spPr>
      </p:pic>
      <p:pic>
        <p:nvPicPr>
          <p:cNvPr id="8" name="Picture 7" descr="A close up of a plate of food&#10;&#10;Description automatically generated">
            <a:extLst>
              <a:ext uri="{FF2B5EF4-FFF2-40B4-BE49-F238E27FC236}">
                <a16:creationId xmlns:a16="http://schemas.microsoft.com/office/drawing/2014/main" id="{BE1A6CFD-587B-46AB-B890-E39CBE96D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821" y="3883904"/>
            <a:ext cx="1332558" cy="1656000"/>
          </a:xfrm>
          <a:prstGeom prst="rect">
            <a:avLst/>
          </a:prstGeom>
        </p:spPr>
      </p:pic>
      <p:pic>
        <p:nvPicPr>
          <p:cNvPr id="17" name="Picture 16" descr="Food on the cutting board&#10;&#10;Description automatically generated">
            <a:extLst>
              <a:ext uri="{FF2B5EF4-FFF2-40B4-BE49-F238E27FC236}">
                <a16:creationId xmlns:a16="http://schemas.microsoft.com/office/drawing/2014/main" id="{0E6E7525-3DAD-4889-8768-E4182334C3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0208" y="4624264"/>
            <a:ext cx="2458853" cy="1831280"/>
          </a:xfrm>
          <a:prstGeom prst="rect">
            <a:avLst/>
          </a:prstGeom>
        </p:spPr>
      </p:pic>
      <p:pic>
        <p:nvPicPr>
          <p:cNvPr id="19" name="Picture 18" descr="A cake with fruit on top of a table&#10;&#10;Description automatically generated">
            <a:extLst>
              <a:ext uri="{FF2B5EF4-FFF2-40B4-BE49-F238E27FC236}">
                <a16:creationId xmlns:a16="http://schemas.microsoft.com/office/drawing/2014/main" id="{A4855215-C57E-44D9-A247-0F9C8EB4F2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6549" y="3179770"/>
            <a:ext cx="1117831" cy="1324969"/>
          </a:xfrm>
          <a:prstGeom prst="rect">
            <a:avLst/>
          </a:prstGeom>
        </p:spPr>
      </p:pic>
      <p:pic>
        <p:nvPicPr>
          <p:cNvPr id="21" name="Picture 20" descr="A close up of a toy&#10;&#10;Description automatically generated">
            <a:extLst>
              <a:ext uri="{FF2B5EF4-FFF2-40B4-BE49-F238E27FC236}">
                <a16:creationId xmlns:a16="http://schemas.microsoft.com/office/drawing/2014/main" id="{FA12568D-BF34-434A-A44A-C78291012B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8273" y="3014254"/>
            <a:ext cx="1314286" cy="1656000"/>
          </a:xfrm>
          <a:prstGeom prst="rect">
            <a:avLst/>
          </a:prstGeom>
        </p:spPr>
      </p:pic>
      <p:pic>
        <p:nvPicPr>
          <p:cNvPr id="5" name="Online Media 4" title="Ratatouille - Remy Drives Linguini">
            <a:hlinkClick r:id="" action="ppaction://media"/>
            <a:extLst>
              <a:ext uri="{FF2B5EF4-FFF2-40B4-BE49-F238E27FC236}">
                <a16:creationId xmlns:a16="http://schemas.microsoft.com/office/drawing/2014/main" id="{D7678736-2FF8-4F16-A4E5-0F84B36011DC}"/>
              </a:ext>
            </a:extLst>
          </p:cNvPr>
          <p:cNvPicPr>
            <a:picLocks noRot="1" noChangeAspect="1"/>
          </p:cNvPicPr>
          <p:nvPr>
            <a:videoFile r:link="rId1"/>
          </p:nvPr>
        </p:nvPicPr>
        <p:blipFill>
          <a:blip r:embed="rId10"/>
          <a:stretch>
            <a:fillRect/>
          </a:stretch>
        </p:blipFill>
        <p:spPr>
          <a:xfrm>
            <a:off x="438189" y="977988"/>
            <a:ext cx="6096000" cy="3429000"/>
          </a:xfrm>
          <a:prstGeom prst="rect">
            <a:avLst/>
          </a:prstGeom>
        </p:spPr>
      </p:pic>
    </p:spTree>
    <p:extLst>
      <p:ext uri="{BB962C8B-B14F-4D97-AF65-F5344CB8AC3E}">
        <p14:creationId xmlns:p14="http://schemas.microsoft.com/office/powerpoint/2010/main" val="2845525765"/>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11" name="chimes.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Send a Postcard!</a:t>
            </a:r>
          </a:p>
        </p:txBody>
      </p:sp>
      <p:sp>
        <p:nvSpPr>
          <p:cNvPr id="8" name="TextBox 7">
            <a:extLst>
              <a:ext uri="{FF2B5EF4-FFF2-40B4-BE49-F238E27FC236}">
                <a16:creationId xmlns:a16="http://schemas.microsoft.com/office/drawing/2014/main" id="{C0D4C4D3-7463-42D9-A6E2-815448A01EB5}"/>
              </a:ext>
            </a:extLst>
          </p:cNvPr>
          <p:cNvSpPr txBox="1"/>
          <p:nvPr/>
        </p:nvSpPr>
        <p:spPr>
          <a:xfrm>
            <a:off x="478717" y="1365733"/>
            <a:ext cx="1087508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Twinkl" pitchFamily="2" charset="0"/>
              </a:rPr>
              <a:t>Tomorrow is </a:t>
            </a:r>
            <a:r>
              <a:rPr kumimoji="0" lang="en-GB" sz="2400" b="0" i="0" u="none" strike="noStrike" kern="1200" cap="none" spc="0" normalizeH="0" baseline="0" noProof="0" dirty="0">
                <a:ln>
                  <a:noFill/>
                </a:ln>
                <a:solidFill>
                  <a:prstClr val="black"/>
                </a:solidFill>
                <a:effectLst/>
                <a:uLnTx/>
                <a:uFillTx/>
                <a:latin typeface="Twinkl" pitchFamily="2" charset="0"/>
                <a:ea typeface="+mn-ea"/>
                <a:cs typeface="+mn-cs"/>
              </a:rPr>
              <a:t>our last day at Disney World. Can you write a postcard to tell your grandparents/friend/sister/uncle about your school trip to Disney?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winkl" pitchFamily="2" charset="0"/>
                <a:ea typeface="+mn-ea"/>
                <a:cs typeface="+mn-cs"/>
              </a:rPr>
              <a:t>Draw a detailed picture of your favourite moment on one side, and write a descriptive message on the back. Remember to include the address you are sending it to too!  </a:t>
            </a:r>
          </a:p>
        </p:txBody>
      </p:sp>
      <p:pic>
        <p:nvPicPr>
          <p:cNvPr id="17410" name="Picture 2" descr="Disney Postcard Mockup by Ashley Niro on Dribbble">
            <a:extLst>
              <a:ext uri="{FF2B5EF4-FFF2-40B4-BE49-F238E27FC236}">
                <a16:creationId xmlns:a16="http://schemas.microsoft.com/office/drawing/2014/main" id="{B2934F24-9D2B-4C49-9EEA-20A5C52F6D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84518" y="2587981"/>
            <a:ext cx="6422963" cy="4817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923CA9-DCB1-40FF-BA54-CA008AD826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66" b="91406" l="9645" r="89848">
                        <a14:foregroundMark x1="10152" y1="80078" x2="16751" y2="85547"/>
                        <a14:foregroundMark x1="87310" y1="79688" x2="87817" y2="91406"/>
                      </a14:backgroundRemoval>
                    </a14:imgEffect>
                  </a14:imgLayer>
                </a14:imgProps>
              </a:ext>
            </a:extLst>
          </a:blip>
          <a:stretch>
            <a:fillRect/>
          </a:stretch>
        </p:blipFill>
        <p:spPr>
          <a:xfrm>
            <a:off x="9055893" y="-35372"/>
            <a:ext cx="938213" cy="1219200"/>
          </a:xfrm>
          <a:prstGeom prst="rect">
            <a:avLst/>
          </a:prstGeom>
        </p:spPr>
      </p:pic>
      <p:pic>
        <p:nvPicPr>
          <p:cNvPr id="12" name="Picture 11">
            <a:extLst>
              <a:ext uri="{FF2B5EF4-FFF2-40B4-BE49-F238E27FC236}">
                <a16:creationId xmlns:a16="http://schemas.microsoft.com/office/drawing/2014/main" id="{2F42D020-022C-4F42-ACCC-454B1EBE5C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66" b="91406" l="9645" r="89848">
                        <a14:foregroundMark x1="10152" y1="80078" x2="16751" y2="85547"/>
                        <a14:foregroundMark x1="87310" y1="79688" x2="87817" y2="91406"/>
                      </a14:backgroundRemoval>
                    </a14:imgEffect>
                  </a14:imgLayer>
                </a14:imgProps>
              </a:ext>
            </a:extLst>
          </a:blip>
          <a:stretch>
            <a:fillRect/>
          </a:stretch>
        </p:blipFill>
        <p:spPr>
          <a:xfrm>
            <a:off x="2197894" y="0"/>
            <a:ext cx="938213" cy="1219200"/>
          </a:xfrm>
          <a:prstGeom prst="rect">
            <a:avLst/>
          </a:prstGeom>
        </p:spPr>
      </p:pic>
    </p:spTree>
    <p:extLst>
      <p:ext uri="{BB962C8B-B14F-4D97-AF65-F5344CB8AC3E}">
        <p14:creationId xmlns:p14="http://schemas.microsoft.com/office/powerpoint/2010/main" val="820263503"/>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7" name="chimes.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838200" y="123284"/>
            <a:ext cx="10515600" cy="1325563"/>
          </a:xfrm>
        </p:spPr>
        <p:txBody>
          <a:bodyPr>
            <a:normAutofit/>
          </a:bodyPr>
          <a:lstStyle/>
          <a:p>
            <a:pPr algn="ctr"/>
            <a:r>
              <a:rPr lang="en-US" sz="6000" b="1" dirty="0">
                <a:latin typeface="Twinkl" pitchFamily="2" charset="0"/>
              </a:rPr>
              <a:t>Friday: Day 5</a:t>
            </a:r>
          </a:p>
        </p:txBody>
      </p:sp>
      <p:sp>
        <p:nvSpPr>
          <p:cNvPr id="9" name="Content Placeholder 2">
            <a:extLst>
              <a:ext uri="{FF2B5EF4-FFF2-40B4-BE49-F238E27FC236}">
                <a16:creationId xmlns:a16="http://schemas.microsoft.com/office/drawing/2014/main" id="{61D082B0-6F03-4BAE-9200-2E99B32B2D85}"/>
              </a:ext>
            </a:extLst>
          </p:cNvPr>
          <p:cNvSpPr>
            <a:spLocks noGrp="1"/>
          </p:cNvSpPr>
          <p:nvPr>
            <p:ph sz="half" idx="1"/>
          </p:nvPr>
        </p:nvSpPr>
        <p:spPr>
          <a:xfrm>
            <a:off x="6232402" y="2530892"/>
            <a:ext cx="7196728" cy="3055703"/>
          </a:xfrm>
        </p:spPr>
        <p:txBody>
          <a:bodyPr>
            <a:normAutofit/>
          </a:bodyPr>
          <a:lstStyle/>
          <a:p>
            <a:endParaRPr lang="en-US" sz="4400" dirty="0">
              <a:latin typeface="Twinkl" pitchFamily="2" charset="0"/>
            </a:endParaRPr>
          </a:p>
          <a:p>
            <a:endParaRPr lang="en-US" sz="4400" dirty="0">
              <a:latin typeface="Twinkl" pitchFamily="2" charset="0"/>
            </a:endParaRPr>
          </a:p>
          <a:p>
            <a:pPr marL="0" indent="0">
              <a:buNone/>
            </a:pPr>
            <a:endParaRPr lang="en-US" sz="4400" dirty="0">
              <a:latin typeface="Twinkl" pitchFamily="2" charset="0"/>
            </a:endParaRPr>
          </a:p>
          <a:p>
            <a:endParaRPr lang="en-US" sz="4400" dirty="0">
              <a:latin typeface="Twinkl" pitchFamily="2" charset="0"/>
            </a:endParaRPr>
          </a:p>
          <a:p>
            <a:pPr marL="0" indent="0">
              <a:buNone/>
            </a:pPr>
            <a:endParaRPr lang="en-GB" sz="4400" dirty="0"/>
          </a:p>
        </p:txBody>
      </p:sp>
      <p:pic>
        <p:nvPicPr>
          <p:cNvPr id="4098" name="Picture 2" descr="Stitch Last day at Disney blues Digital Iron on transfer Image | Etsy">
            <a:extLst>
              <a:ext uri="{FF2B5EF4-FFF2-40B4-BE49-F238E27FC236}">
                <a16:creationId xmlns:a16="http://schemas.microsoft.com/office/drawing/2014/main" id="{0FB79CE2-E8DD-4C63-81EC-29D1B695A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49" y="1448847"/>
            <a:ext cx="5429250" cy="49149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E93C51E8-4D23-4D95-A0DD-FB62F44B53AA}"/>
              </a:ext>
            </a:extLst>
          </p:cNvPr>
          <p:cNvSpPr txBox="1">
            <a:spLocks/>
          </p:cNvSpPr>
          <p:nvPr/>
        </p:nvSpPr>
        <p:spPr>
          <a:xfrm>
            <a:off x="6096000" y="2578540"/>
            <a:ext cx="7729065" cy="265551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Twinkl" pitchFamily="2" charset="0"/>
              </a:rPr>
              <a:t>Create a new ride</a:t>
            </a:r>
          </a:p>
          <a:p>
            <a:r>
              <a:rPr lang="en-US" sz="4000" dirty="0">
                <a:latin typeface="Twinkl" pitchFamily="2" charset="0"/>
              </a:rPr>
              <a:t>Inside Out Feelings</a:t>
            </a:r>
          </a:p>
          <a:p>
            <a:r>
              <a:rPr lang="en-US" sz="4000" dirty="0">
                <a:latin typeface="Twinkl" pitchFamily="2" charset="0"/>
              </a:rPr>
              <a:t>Souvenir photo</a:t>
            </a:r>
          </a:p>
          <a:p>
            <a:r>
              <a:rPr lang="en-US" sz="4000" dirty="0">
                <a:latin typeface="Twinkl" pitchFamily="2" charset="0"/>
              </a:rPr>
              <a:t>Parade</a:t>
            </a:r>
          </a:p>
          <a:p>
            <a:endParaRPr lang="en-US" sz="1800" dirty="0">
              <a:latin typeface="Twinkl" pitchFamily="2" charset="0"/>
            </a:endParaRPr>
          </a:p>
          <a:p>
            <a:pPr marL="0" indent="0">
              <a:buFont typeface="Arial" panose="020B0604020202020204" pitchFamily="34" charset="0"/>
              <a:buNone/>
            </a:pPr>
            <a:endParaRPr lang="en-US" sz="1800" dirty="0">
              <a:latin typeface="Twinkl" pitchFamily="2" charset="0"/>
            </a:endParaRPr>
          </a:p>
          <a:p>
            <a:endParaRPr lang="en-US" sz="1800" dirty="0">
              <a:latin typeface="Twinkl" pitchFamily="2" charset="0"/>
            </a:endParaRP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2045550697"/>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A New Ride: Part 1</a:t>
            </a:r>
          </a:p>
        </p:txBody>
      </p:sp>
      <p:sp>
        <p:nvSpPr>
          <p:cNvPr id="8" name="TextBox 7">
            <a:extLst>
              <a:ext uri="{FF2B5EF4-FFF2-40B4-BE49-F238E27FC236}">
                <a16:creationId xmlns:a16="http://schemas.microsoft.com/office/drawing/2014/main" id="{C0D4C4D3-7463-42D9-A6E2-815448A01EB5}"/>
              </a:ext>
            </a:extLst>
          </p:cNvPr>
          <p:cNvSpPr txBox="1"/>
          <p:nvPr/>
        </p:nvSpPr>
        <p:spPr>
          <a:xfrm>
            <a:off x="478717" y="1295849"/>
            <a:ext cx="10767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inkl" pitchFamily="2" charset="0"/>
                <a:ea typeface="+mn-ea"/>
                <a:cs typeface="+mn-cs"/>
              </a:rPr>
              <a:t>The year 2021 is </a:t>
            </a:r>
            <a:r>
              <a:rPr kumimoji="0" lang="en-GB" sz="3200" b="1" i="0" u="none" strike="noStrike" kern="1200" cap="none" spc="0" normalizeH="0" baseline="0" noProof="0" dirty="0">
                <a:ln>
                  <a:noFill/>
                </a:ln>
                <a:solidFill>
                  <a:prstClr val="black"/>
                </a:solidFill>
                <a:effectLst/>
                <a:uLnTx/>
                <a:uFillTx/>
                <a:latin typeface="Twinkl" pitchFamily="2" charset="0"/>
                <a:ea typeface="+mn-ea"/>
                <a:cs typeface="+mn-cs"/>
              </a:rPr>
              <a:t>Disneyland’s 50</a:t>
            </a:r>
            <a:r>
              <a:rPr kumimoji="0" lang="en-GB" sz="3200" b="1" i="0" u="none" strike="noStrike" kern="1200" cap="none" spc="0" normalizeH="0" baseline="30000" noProof="0" dirty="0">
                <a:ln>
                  <a:noFill/>
                </a:ln>
                <a:solidFill>
                  <a:prstClr val="black"/>
                </a:solidFill>
                <a:effectLst/>
                <a:uLnTx/>
                <a:uFillTx/>
                <a:latin typeface="Twinkl" pitchFamily="2" charset="0"/>
                <a:ea typeface="+mn-ea"/>
                <a:cs typeface="+mn-cs"/>
              </a:rPr>
              <a:t>th</a:t>
            </a:r>
            <a:r>
              <a:rPr kumimoji="0" lang="en-GB" sz="3200" b="1" i="0" u="none" strike="noStrike" kern="1200" cap="none" spc="0" normalizeH="0" baseline="0" noProof="0" dirty="0">
                <a:ln>
                  <a:noFill/>
                </a:ln>
                <a:solidFill>
                  <a:prstClr val="black"/>
                </a:solidFill>
                <a:effectLst/>
                <a:uLnTx/>
                <a:uFillTx/>
                <a:latin typeface="Twinkl" pitchFamily="2" charset="0"/>
                <a:ea typeface="+mn-ea"/>
                <a:cs typeface="+mn-cs"/>
              </a:rPr>
              <a:t> Anniversary!</a:t>
            </a:r>
            <a:r>
              <a:rPr kumimoji="0" lang="en-GB" sz="3200" b="0" i="0" u="none" strike="noStrike" kern="1200" cap="none" spc="0" normalizeH="0" baseline="0" noProof="0" dirty="0">
                <a:ln>
                  <a:noFill/>
                </a:ln>
                <a:solidFill>
                  <a:prstClr val="black"/>
                </a:solidFill>
                <a:effectLst/>
                <a:uLnTx/>
                <a:uFillTx/>
                <a:latin typeface="Twinkl"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We’ve been asked to help design a new ride. </a:t>
            </a:r>
          </a:p>
        </p:txBody>
      </p:sp>
      <p:sp>
        <p:nvSpPr>
          <p:cNvPr id="7" name="TextBox 6">
            <a:extLst>
              <a:ext uri="{FF2B5EF4-FFF2-40B4-BE49-F238E27FC236}">
                <a16:creationId xmlns:a16="http://schemas.microsoft.com/office/drawing/2014/main" id="{2365236C-CA75-4A1C-AFD1-44D1A991EE23}"/>
              </a:ext>
            </a:extLst>
          </p:cNvPr>
          <p:cNvSpPr txBox="1"/>
          <p:nvPr/>
        </p:nvSpPr>
        <p:spPr>
          <a:xfrm>
            <a:off x="478717" y="2477270"/>
            <a:ext cx="5458059" cy="2677656"/>
          </a:xfrm>
          <a:prstGeom prst="rect">
            <a:avLst/>
          </a:prstGeom>
          <a:blipFill>
            <a:blip r:embed="rId3"/>
            <a:tile tx="0" ty="0" sx="100000" sy="100000" flip="none" algn="tl"/>
          </a:blipFill>
          <a:ln w="28575">
            <a:solidFill>
              <a:schemeClr val="tx1"/>
            </a:solid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Think about: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What will it be named?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What movie is it based 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Who will it be for? Young children, teenagers, adults?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What will it look like?  </a:t>
            </a:r>
          </a:p>
        </p:txBody>
      </p:sp>
      <p:sp>
        <p:nvSpPr>
          <p:cNvPr id="10" name="TextBox 9">
            <a:extLst>
              <a:ext uri="{FF2B5EF4-FFF2-40B4-BE49-F238E27FC236}">
                <a16:creationId xmlns:a16="http://schemas.microsoft.com/office/drawing/2014/main" id="{083DEF29-0C6F-46F4-A388-DB41994EF403}"/>
              </a:ext>
            </a:extLst>
          </p:cNvPr>
          <p:cNvSpPr txBox="1"/>
          <p:nvPr/>
        </p:nvSpPr>
        <p:spPr>
          <a:xfrm>
            <a:off x="478717" y="5405039"/>
            <a:ext cx="54580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Design your ride! You can draw or build this, you choose. </a:t>
            </a:r>
          </a:p>
        </p:txBody>
      </p:sp>
      <p:pic>
        <p:nvPicPr>
          <p:cNvPr id="5" name="Picture 4" descr="A picture containing grass, sitting, table, toy&#10;&#10;Description automatically generated">
            <a:extLst>
              <a:ext uri="{FF2B5EF4-FFF2-40B4-BE49-F238E27FC236}">
                <a16:creationId xmlns:a16="http://schemas.microsoft.com/office/drawing/2014/main" id="{601A241B-E3DF-4E4C-A77E-773B3026A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4733" y="4126780"/>
            <a:ext cx="1648055" cy="2152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wooden table&#10;&#10;Description automatically generated">
            <a:extLst>
              <a:ext uri="{FF2B5EF4-FFF2-40B4-BE49-F238E27FC236}">
                <a16:creationId xmlns:a16="http://schemas.microsoft.com/office/drawing/2014/main" id="{D2978E32-2487-4B36-BBFE-06FA89600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085" y="4558753"/>
            <a:ext cx="1695687" cy="1533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close up of an object&#10;&#10;Description automatically generated">
            <a:extLst>
              <a:ext uri="{FF2B5EF4-FFF2-40B4-BE49-F238E27FC236}">
                <a16:creationId xmlns:a16="http://schemas.microsoft.com/office/drawing/2014/main" id="{02762BB3-AB26-416C-954D-6D186FE89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4733" y="2202943"/>
            <a:ext cx="1667108" cy="1714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erson with collar shirt&#10;&#10;Description automatically generated">
            <a:extLst>
              <a:ext uri="{FF2B5EF4-FFF2-40B4-BE49-F238E27FC236}">
                <a16:creationId xmlns:a16="http://schemas.microsoft.com/office/drawing/2014/main" id="{D6E8DF09-F5FF-4AA0-9CB7-E5DB25F57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3837" y="2395382"/>
            <a:ext cx="2012935" cy="1831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descr="Image result for disney logo">
            <a:extLst>
              <a:ext uri="{FF2B5EF4-FFF2-40B4-BE49-F238E27FC236}">
                <a16:creationId xmlns:a16="http://schemas.microsoft.com/office/drawing/2014/main" id="{8C299288-1E94-4CB5-A76A-08FF78214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632" y="82751"/>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disney logo">
            <a:extLst>
              <a:ext uri="{FF2B5EF4-FFF2-40B4-BE49-F238E27FC236}">
                <a16:creationId xmlns:a16="http://schemas.microsoft.com/office/drawing/2014/main" id="{F41A278E-737E-492B-99EF-36498C164F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8287" y="36859"/>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868361"/>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9" name="chimes.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4965430" y="629268"/>
            <a:ext cx="6586491" cy="1286160"/>
          </a:xfrm>
        </p:spPr>
        <p:txBody>
          <a:bodyPr anchor="b">
            <a:normAutofit/>
          </a:bodyPr>
          <a:lstStyle/>
          <a:p>
            <a:r>
              <a:rPr lang="en-US" sz="6000" b="1" dirty="0">
                <a:latin typeface="Twinkl" pitchFamily="2" charset="0"/>
              </a:rPr>
              <a:t>Monday: Day 1</a:t>
            </a:r>
          </a:p>
        </p:txBody>
      </p:sp>
      <p:sp>
        <p:nvSpPr>
          <p:cNvPr id="9" name="Content Placeholder 2">
            <a:extLst>
              <a:ext uri="{FF2B5EF4-FFF2-40B4-BE49-F238E27FC236}">
                <a16:creationId xmlns:a16="http://schemas.microsoft.com/office/drawing/2014/main" id="{61D082B0-6F03-4BAE-9200-2E99B32B2D85}"/>
              </a:ext>
            </a:extLst>
          </p:cNvPr>
          <p:cNvSpPr>
            <a:spLocks noGrp="1"/>
          </p:cNvSpPr>
          <p:nvPr>
            <p:ph sz="half" idx="1"/>
          </p:nvPr>
        </p:nvSpPr>
        <p:spPr>
          <a:xfrm>
            <a:off x="4706350" y="2433936"/>
            <a:ext cx="7104649" cy="3785419"/>
          </a:xfrm>
        </p:spPr>
        <p:txBody>
          <a:bodyPr>
            <a:normAutofit/>
          </a:bodyPr>
          <a:lstStyle/>
          <a:p>
            <a:r>
              <a:rPr lang="en-US" sz="4400" dirty="0">
                <a:latin typeface="Twinkl" pitchFamily="2" charset="0"/>
              </a:rPr>
              <a:t>Prepare your passport</a:t>
            </a:r>
          </a:p>
          <a:p>
            <a:r>
              <a:rPr lang="en-US" sz="4400" dirty="0">
                <a:latin typeface="Twinkl" pitchFamily="2" charset="0"/>
              </a:rPr>
              <a:t>Height Check</a:t>
            </a:r>
          </a:p>
          <a:p>
            <a:r>
              <a:rPr lang="en-US" sz="4400" dirty="0">
                <a:latin typeface="Twinkl" pitchFamily="2" charset="0"/>
              </a:rPr>
              <a:t>Donald Duck house boat tour</a:t>
            </a:r>
          </a:p>
          <a:p>
            <a:endParaRPr lang="en-US" sz="2000" dirty="0">
              <a:latin typeface="Twinkl" pitchFamily="2" charset="0"/>
            </a:endParaRPr>
          </a:p>
          <a:p>
            <a:endParaRPr lang="en-US" sz="2000" dirty="0">
              <a:latin typeface="Twinkl" pitchFamily="2" charset="0"/>
            </a:endParaRPr>
          </a:p>
          <a:p>
            <a:pPr marL="0" indent="0">
              <a:buNone/>
            </a:pPr>
            <a:endParaRPr lang="en-US" sz="2000" dirty="0">
              <a:latin typeface="Twinkl" pitchFamily="2" charset="0"/>
            </a:endParaRPr>
          </a:p>
          <a:p>
            <a:endParaRPr lang="en-US" sz="2000" dirty="0">
              <a:latin typeface="Twinkl" pitchFamily="2" charset="0"/>
            </a:endParaRPr>
          </a:p>
          <a:p>
            <a:pPr marL="0" indent="0">
              <a:buNone/>
            </a:pPr>
            <a:endParaRPr lang="en-GB" sz="2000" dirty="0"/>
          </a:p>
        </p:txBody>
      </p:sp>
      <p:pic>
        <p:nvPicPr>
          <p:cNvPr id="2050" name="Picture 2" descr="Invitation to Disney World (With images) | Disney invitations ...">
            <a:extLst>
              <a:ext uri="{FF2B5EF4-FFF2-40B4-BE49-F238E27FC236}">
                <a16:creationId xmlns:a16="http://schemas.microsoft.com/office/drawing/2014/main" id="{3CADA28A-84C3-4FC1-93AD-17CEA78062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64" r="8736"/>
          <a:stretch/>
        </p:blipFill>
        <p:spPr bwMode="auto">
          <a:xfrm rot="21600000">
            <a:off x="20" y="10"/>
            <a:ext cx="4635571" cy="6857990"/>
          </a:xfrm>
          <a:prstGeom prst="rect">
            <a:avLst/>
          </a:prstGeom>
          <a:effectLst/>
          <a:extLst>
            <a:ext uri="{909E8E84-426E-40DD-AFC4-6F175D3DCCD1}">
              <a14:hiddenFill xmlns:a14="http://schemas.microsoft.com/office/drawing/2010/main">
                <a:solidFill>
                  <a:srgbClr val="FFFFFF"/>
                </a:solidFill>
              </a14:hiddenFill>
            </a:ext>
          </a:extLst>
        </p:spPr>
      </p:pic>
      <p:cxnSp>
        <p:nvCxnSpPr>
          <p:cNvPr id="2053"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9C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226026"/>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A New Ride: Part 2</a:t>
            </a:r>
          </a:p>
        </p:txBody>
      </p:sp>
      <p:sp>
        <p:nvSpPr>
          <p:cNvPr id="8" name="TextBox 7">
            <a:extLst>
              <a:ext uri="{FF2B5EF4-FFF2-40B4-BE49-F238E27FC236}">
                <a16:creationId xmlns:a16="http://schemas.microsoft.com/office/drawing/2014/main" id="{C0D4C4D3-7463-42D9-A6E2-815448A01EB5}"/>
              </a:ext>
            </a:extLst>
          </p:cNvPr>
          <p:cNvSpPr txBox="1"/>
          <p:nvPr/>
        </p:nvSpPr>
        <p:spPr>
          <a:xfrm>
            <a:off x="478717" y="1263851"/>
            <a:ext cx="732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Create a poster to advertise your new ride. </a:t>
            </a:r>
          </a:p>
        </p:txBody>
      </p:sp>
      <p:sp>
        <p:nvSpPr>
          <p:cNvPr id="7" name="TextBox 6">
            <a:extLst>
              <a:ext uri="{FF2B5EF4-FFF2-40B4-BE49-F238E27FC236}">
                <a16:creationId xmlns:a16="http://schemas.microsoft.com/office/drawing/2014/main" id="{2365236C-CA75-4A1C-AFD1-44D1A991EE23}"/>
              </a:ext>
            </a:extLst>
          </p:cNvPr>
          <p:cNvSpPr txBox="1"/>
          <p:nvPr/>
        </p:nvSpPr>
        <p:spPr>
          <a:xfrm>
            <a:off x="478717" y="1787071"/>
            <a:ext cx="10875083" cy="954107"/>
          </a:xfrm>
          <a:prstGeom prst="rect">
            <a:avLst/>
          </a:prstGeom>
          <a:noFill/>
          <a:ln w="28575">
            <a:noFill/>
            <a:prstDash val="sysDo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Remember to include: Price, height limits and any safety rules.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4" name="Picture 3" descr="A picture containing toy, cake, birthday, looking&#10;&#10;Description automatically generated">
            <a:extLst>
              <a:ext uri="{FF2B5EF4-FFF2-40B4-BE49-F238E27FC236}">
                <a16:creationId xmlns:a16="http://schemas.microsoft.com/office/drawing/2014/main" id="{52FAADE5-2A82-4C91-9E34-45FCF638E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741178"/>
            <a:ext cx="8534400" cy="3488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58" name="Picture 2" descr="Image result for disney logo">
            <a:extLst>
              <a:ext uri="{FF2B5EF4-FFF2-40B4-BE49-F238E27FC236}">
                <a16:creationId xmlns:a16="http://schemas.microsoft.com/office/drawing/2014/main" id="{8E420EAC-D670-44F9-A3CC-6498268CA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32" y="82751"/>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disney logo">
            <a:extLst>
              <a:ext uri="{FF2B5EF4-FFF2-40B4-BE49-F238E27FC236}">
                <a16:creationId xmlns:a16="http://schemas.microsoft.com/office/drawing/2014/main" id="{CE32A5D1-94A1-494D-94A9-A333CD1A2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474" y="82751"/>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574304"/>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HWB: Inside Out</a:t>
            </a:r>
          </a:p>
        </p:txBody>
      </p:sp>
      <p:sp>
        <p:nvSpPr>
          <p:cNvPr id="8" name="TextBox 7">
            <a:extLst>
              <a:ext uri="{FF2B5EF4-FFF2-40B4-BE49-F238E27FC236}">
                <a16:creationId xmlns:a16="http://schemas.microsoft.com/office/drawing/2014/main" id="{C0D4C4D3-7463-42D9-A6E2-815448A01EB5}"/>
              </a:ext>
            </a:extLst>
          </p:cNvPr>
          <p:cNvSpPr txBox="1"/>
          <p:nvPr/>
        </p:nvSpPr>
        <p:spPr>
          <a:xfrm>
            <a:off x="576742" y="1290191"/>
            <a:ext cx="11038513" cy="523220"/>
          </a:xfrm>
          <a:prstGeom prst="rect">
            <a:avLst/>
          </a:prstGeom>
          <a:noFill/>
        </p:spPr>
        <p:txBody>
          <a:bodyPr wrap="square" rtlCol="0">
            <a:spAutoFit/>
          </a:bodyPr>
          <a:lstStyle/>
          <a:p>
            <a:r>
              <a:rPr lang="en-GB" sz="2800" dirty="0">
                <a:latin typeface="Twinkl" pitchFamily="2" charset="0"/>
              </a:rPr>
              <a:t>Tell an adult something that makes you feel each of these emotions. </a:t>
            </a:r>
            <a:endParaRPr lang="en-GB" sz="2000" dirty="0">
              <a:latin typeface="Twinkl" pitchFamily="2" charset="0"/>
            </a:endParaRPr>
          </a:p>
        </p:txBody>
      </p:sp>
      <p:pic>
        <p:nvPicPr>
          <p:cNvPr id="14340" name="Picture 4" descr="Inside Out' Character Profiles: Anger, Joy, Disgust, Fear and ...">
            <a:extLst>
              <a:ext uri="{FF2B5EF4-FFF2-40B4-BE49-F238E27FC236}">
                <a16:creationId xmlns:a16="http://schemas.microsoft.com/office/drawing/2014/main" id="{5A1E91E4-198C-46C9-84E3-793D9D1A3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5503"/>
            <a:ext cx="12192000" cy="399256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5E1913E-19A6-4D07-8ECF-78CCD37C2470}"/>
              </a:ext>
            </a:extLst>
          </p:cNvPr>
          <p:cNvSpPr txBox="1"/>
          <p:nvPr/>
        </p:nvSpPr>
        <p:spPr>
          <a:xfrm>
            <a:off x="357116" y="6151768"/>
            <a:ext cx="11477767" cy="523220"/>
          </a:xfrm>
          <a:prstGeom prst="rect">
            <a:avLst/>
          </a:prstGeom>
          <a:solidFill>
            <a:schemeClr val="accent1">
              <a:lumMod val="20000"/>
              <a:lumOff val="80000"/>
            </a:schemeClr>
          </a:solidFill>
          <a:ln w="28575">
            <a:solidFill>
              <a:schemeClr val="tx1"/>
            </a:solidFill>
          </a:ln>
        </p:spPr>
        <p:txBody>
          <a:bodyPr wrap="square" rtlCol="0">
            <a:spAutoFit/>
          </a:bodyPr>
          <a:lstStyle/>
          <a:p>
            <a:r>
              <a:rPr lang="en-GB" sz="2800" dirty="0">
                <a:latin typeface="Twinkl" pitchFamily="2" charset="0"/>
              </a:rPr>
              <a:t>Example: I feel </a:t>
            </a:r>
            <a:r>
              <a:rPr lang="en-GB" sz="2800" b="1" u="sng" dirty="0">
                <a:latin typeface="Twinkl" pitchFamily="2" charset="0"/>
              </a:rPr>
              <a:t>sad</a:t>
            </a:r>
            <a:r>
              <a:rPr lang="en-GB" sz="2800" dirty="0">
                <a:latin typeface="Twinkl" pitchFamily="2" charset="0"/>
              </a:rPr>
              <a:t> when </a:t>
            </a:r>
            <a:r>
              <a:rPr lang="en-GB" sz="2800" b="1" u="sng" dirty="0">
                <a:latin typeface="Twinkl" pitchFamily="2" charset="0"/>
              </a:rPr>
              <a:t>my friends don’t share with me.</a:t>
            </a:r>
            <a:r>
              <a:rPr lang="en-GB" sz="2800" dirty="0">
                <a:latin typeface="Twinkl" pitchFamily="2" charset="0"/>
              </a:rPr>
              <a:t> </a:t>
            </a:r>
          </a:p>
        </p:txBody>
      </p:sp>
    </p:spTree>
    <p:extLst>
      <p:ext uri="{BB962C8B-B14F-4D97-AF65-F5344CB8AC3E}">
        <p14:creationId xmlns:p14="http://schemas.microsoft.com/office/powerpoint/2010/main" val="3627733277"/>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87E1028-CEC4-4CE1-9786-2A33464B0024}"/>
              </a:ext>
            </a:extLst>
          </p:cNvPr>
          <p:cNvGrpSpPr/>
          <p:nvPr/>
        </p:nvGrpSpPr>
        <p:grpSpPr>
          <a:xfrm>
            <a:off x="6865342" y="1439099"/>
            <a:ext cx="5210066" cy="5286485"/>
            <a:chOff x="1536810" y="2914650"/>
            <a:chExt cx="4378215" cy="3943350"/>
          </a:xfrm>
        </p:grpSpPr>
        <p:pic>
          <p:nvPicPr>
            <p:cNvPr id="1040" name="Picture 16" descr="Mickey turns 90, and the Disney marketing machine celebrates ...">
              <a:extLst>
                <a:ext uri="{FF2B5EF4-FFF2-40B4-BE49-F238E27FC236}">
                  <a16:creationId xmlns:a16="http://schemas.microsoft.com/office/drawing/2014/main" id="{D2C9DEFE-464C-4C26-A8F2-071C052C2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82"/>
            <a:stretch/>
          </p:blipFill>
          <p:spPr bwMode="auto">
            <a:xfrm>
              <a:off x="1536810" y="2914650"/>
              <a:ext cx="4378215" cy="394335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6D821B0-4F83-4C29-8AFC-28484FD89CA7}"/>
                </a:ext>
              </a:extLst>
            </p:cNvPr>
            <p:cNvSpPr/>
            <p:nvPr/>
          </p:nvSpPr>
          <p:spPr>
            <a:xfrm>
              <a:off x="2957512" y="3942203"/>
              <a:ext cx="851770" cy="8517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AF890621-0485-49CD-A9F9-E0A07FDF1B28}"/>
              </a:ext>
            </a:extLst>
          </p:cNvPr>
          <p:cNvSpPr>
            <a:spLocks noGrp="1"/>
          </p:cNvSpPr>
          <p:nvPr>
            <p:ph type="title"/>
          </p:nvPr>
        </p:nvSpPr>
        <p:spPr>
          <a:xfrm>
            <a:off x="838200" y="-35372"/>
            <a:ext cx="10515600" cy="1203361"/>
          </a:xfrm>
        </p:spPr>
        <p:txBody>
          <a:bodyPr>
            <a:normAutofit/>
          </a:bodyPr>
          <a:lstStyle/>
          <a:p>
            <a:pPr algn="ctr"/>
            <a:r>
              <a:rPr lang="en-GB" sz="6000" b="1" dirty="0">
                <a:latin typeface="Twinkl" pitchFamily="2" charset="0"/>
              </a:rPr>
              <a:t>Take a Selfie</a:t>
            </a:r>
          </a:p>
        </p:txBody>
      </p:sp>
      <p:grpSp>
        <p:nvGrpSpPr>
          <p:cNvPr id="7" name="Group 6">
            <a:extLst>
              <a:ext uri="{FF2B5EF4-FFF2-40B4-BE49-F238E27FC236}">
                <a16:creationId xmlns:a16="http://schemas.microsoft.com/office/drawing/2014/main" id="{A52D73CA-0BA5-469A-BCAC-F916E9EF0137}"/>
              </a:ext>
            </a:extLst>
          </p:cNvPr>
          <p:cNvGrpSpPr/>
          <p:nvPr/>
        </p:nvGrpSpPr>
        <p:grpSpPr>
          <a:xfrm>
            <a:off x="95535" y="1877578"/>
            <a:ext cx="6632812" cy="4674358"/>
            <a:chOff x="6096000" y="-2"/>
            <a:chExt cx="6096000" cy="4476409"/>
          </a:xfrm>
        </p:grpSpPr>
        <p:pic>
          <p:nvPicPr>
            <p:cNvPr id="9" name="Picture 8" descr="Moana and Maui | Children's Puzzles | Jigsaw Puzzles | Products ...">
              <a:extLst>
                <a:ext uri="{FF2B5EF4-FFF2-40B4-BE49-F238E27FC236}">
                  <a16:creationId xmlns:a16="http://schemas.microsoft.com/office/drawing/2014/main" id="{75BFD348-6D64-4A1B-B81C-44390B79A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
              <a:ext cx="6096000" cy="4476409"/>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BCAA180A-A943-4A9E-8A46-85EEC40FDDB6}"/>
                </a:ext>
              </a:extLst>
            </p:cNvPr>
            <p:cNvSpPr/>
            <p:nvPr/>
          </p:nvSpPr>
          <p:spPr>
            <a:xfrm>
              <a:off x="8166971" y="1326378"/>
              <a:ext cx="692496" cy="61897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11DCB19-7F04-4F36-9598-D310060A5D9D}"/>
              </a:ext>
            </a:extLst>
          </p:cNvPr>
          <p:cNvSpPr txBox="1"/>
          <p:nvPr/>
        </p:nvSpPr>
        <p:spPr>
          <a:xfrm>
            <a:off x="239359" y="890985"/>
            <a:ext cx="117132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Add a photo of your face to the pictures to create your own Disney selfie. </a:t>
            </a:r>
          </a:p>
        </p:txBody>
      </p:sp>
    </p:spTree>
    <p:extLst>
      <p:ext uri="{BB962C8B-B14F-4D97-AF65-F5344CB8AC3E}">
        <p14:creationId xmlns:p14="http://schemas.microsoft.com/office/powerpoint/2010/main" val="1356591204"/>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35372"/>
            <a:ext cx="10515600" cy="1325563"/>
          </a:xfrm>
        </p:spPr>
        <p:txBody>
          <a:bodyPr>
            <a:normAutofit/>
          </a:bodyPr>
          <a:lstStyle/>
          <a:p>
            <a:pPr algn="ctr"/>
            <a:r>
              <a:rPr lang="en-GB" sz="6000" b="1" dirty="0">
                <a:latin typeface="Twinkl" pitchFamily="2" charset="0"/>
              </a:rPr>
              <a:t>Disney Parade!</a:t>
            </a:r>
          </a:p>
        </p:txBody>
      </p:sp>
      <p:sp>
        <p:nvSpPr>
          <p:cNvPr id="8" name="TextBox 7">
            <a:extLst>
              <a:ext uri="{FF2B5EF4-FFF2-40B4-BE49-F238E27FC236}">
                <a16:creationId xmlns:a16="http://schemas.microsoft.com/office/drawing/2014/main" id="{C0D4C4D3-7463-42D9-A6E2-815448A01EB5}"/>
              </a:ext>
            </a:extLst>
          </p:cNvPr>
          <p:cNvSpPr txBox="1"/>
          <p:nvPr/>
        </p:nvSpPr>
        <p:spPr>
          <a:xfrm>
            <a:off x="1141334" y="1267798"/>
            <a:ext cx="10875083" cy="461665"/>
          </a:xfrm>
          <a:prstGeom prst="rect">
            <a:avLst/>
          </a:prstGeom>
          <a:noFill/>
        </p:spPr>
        <p:txBody>
          <a:bodyPr wrap="square" rtlCol="0">
            <a:spAutoFit/>
          </a:bodyPr>
          <a:lstStyle/>
          <a:p>
            <a:r>
              <a:rPr lang="en-GB" sz="2400" dirty="0">
                <a:latin typeface="Twinkl" pitchFamily="2" charset="0"/>
              </a:rPr>
              <a:t>Create a mask of your favourite Disney (or any other) character. </a:t>
            </a:r>
          </a:p>
        </p:txBody>
      </p:sp>
      <p:pic>
        <p:nvPicPr>
          <p:cNvPr id="6" name="Picture 5" descr="A picture containing food, room&#10;&#10;Description automatically generated">
            <a:extLst>
              <a:ext uri="{FF2B5EF4-FFF2-40B4-BE49-F238E27FC236}">
                <a16:creationId xmlns:a16="http://schemas.microsoft.com/office/drawing/2014/main" id="{28827FE4-C22D-4304-9C87-92F37B3800E0}"/>
              </a:ext>
            </a:extLst>
          </p:cNvPr>
          <p:cNvPicPr>
            <a:picLocks noChangeAspect="1"/>
          </p:cNvPicPr>
          <p:nvPr/>
        </p:nvPicPr>
        <p:blipFill rotWithShape="1">
          <a:blip r:embed="rId4">
            <a:extLst>
              <a:ext uri="{28A0092B-C50C-407E-A947-70E740481C1C}">
                <a14:useLocalDpi xmlns:a14="http://schemas.microsoft.com/office/drawing/2010/main" val="0"/>
              </a:ext>
            </a:extLst>
          </a:blip>
          <a:srcRect r="51941" b="56089"/>
          <a:stretch/>
        </p:blipFill>
        <p:spPr>
          <a:xfrm>
            <a:off x="4088924" y="1778693"/>
            <a:ext cx="1610972" cy="1260000"/>
          </a:xfrm>
          <a:prstGeom prst="rect">
            <a:avLst/>
          </a:prstGeom>
        </p:spPr>
      </p:pic>
      <p:pic>
        <p:nvPicPr>
          <p:cNvPr id="9" name="Picture 8" descr="A person holding a teddy bear&#10;&#10;Description automatically generated">
            <a:extLst>
              <a:ext uri="{FF2B5EF4-FFF2-40B4-BE49-F238E27FC236}">
                <a16:creationId xmlns:a16="http://schemas.microsoft.com/office/drawing/2014/main" id="{F09F455A-C941-4CF8-A859-DD9753BBE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856" y="1786463"/>
            <a:ext cx="1634915" cy="1332000"/>
          </a:xfrm>
          <a:prstGeom prst="rect">
            <a:avLst/>
          </a:prstGeom>
        </p:spPr>
      </p:pic>
      <p:pic>
        <p:nvPicPr>
          <p:cNvPr id="11" name="Picture 10" descr="A picture containing person, indoor, red, holding&#10;&#10;Description automatically generated">
            <a:extLst>
              <a:ext uri="{FF2B5EF4-FFF2-40B4-BE49-F238E27FC236}">
                <a16:creationId xmlns:a16="http://schemas.microsoft.com/office/drawing/2014/main" id="{47F24D66-E310-43C5-B112-B7ACE72EE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2157" y="1779956"/>
            <a:ext cx="1495634" cy="1257475"/>
          </a:xfrm>
          <a:prstGeom prst="rect">
            <a:avLst/>
          </a:prstGeom>
        </p:spPr>
      </p:pic>
      <p:pic>
        <p:nvPicPr>
          <p:cNvPr id="16" name="Picture 15" descr="A picture containing food, room&#10;&#10;Description automatically generated">
            <a:extLst>
              <a:ext uri="{FF2B5EF4-FFF2-40B4-BE49-F238E27FC236}">
                <a16:creationId xmlns:a16="http://schemas.microsoft.com/office/drawing/2014/main" id="{DAAA7DEE-C9F3-4EA4-B5A0-BEC53779747A}"/>
              </a:ext>
            </a:extLst>
          </p:cNvPr>
          <p:cNvPicPr>
            <a:picLocks noChangeAspect="1"/>
          </p:cNvPicPr>
          <p:nvPr/>
        </p:nvPicPr>
        <p:blipFill rotWithShape="1">
          <a:blip r:embed="rId4">
            <a:extLst>
              <a:ext uri="{28A0092B-C50C-407E-A947-70E740481C1C}">
                <a14:useLocalDpi xmlns:a14="http://schemas.microsoft.com/office/drawing/2010/main" val="0"/>
              </a:ext>
            </a:extLst>
          </a:blip>
          <a:srcRect t="48960" r="52285"/>
          <a:stretch/>
        </p:blipFill>
        <p:spPr>
          <a:xfrm>
            <a:off x="5851539" y="1778693"/>
            <a:ext cx="1454674" cy="1332000"/>
          </a:xfrm>
          <a:prstGeom prst="rect">
            <a:avLst/>
          </a:prstGeom>
        </p:spPr>
      </p:pic>
      <p:sp>
        <p:nvSpPr>
          <p:cNvPr id="17" name="TextBox 16">
            <a:extLst>
              <a:ext uri="{FF2B5EF4-FFF2-40B4-BE49-F238E27FC236}">
                <a16:creationId xmlns:a16="http://schemas.microsoft.com/office/drawing/2014/main" id="{14C3C116-A48E-46AD-8A43-3871D5C212EA}"/>
              </a:ext>
            </a:extLst>
          </p:cNvPr>
          <p:cNvSpPr txBox="1"/>
          <p:nvPr/>
        </p:nvSpPr>
        <p:spPr>
          <a:xfrm>
            <a:off x="211122" y="3819308"/>
            <a:ext cx="5119651" cy="2308324"/>
          </a:xfrm>
          <a:prstGeom prst="rect">
            <a:avLst/>
          </a:prstGeom>
          <a:blipFill>
            <a:blip r:embed="rId7"/>
            <a:tile tx="0" ty="0" sx="100000" sy="100000" flip="none" algn="tl"/>
          </a:blipFill>
          <a:ln w="28575">
            <a:solidFill>
              <a:schemeClr val="tx1"/>
            </a:solidFill>
            <a:prstDash val="sysDot"/>
          </a:ln>
        </p:spPr>
        <p:txBody>
          <a:bodyPr wrap="square" rtlCol="0">
            <a:spAutoFit/>
          </a:bodyPr>
          <a:lstStyle/>
          <a:p>
            <a:r>
              <a:rPr lang="en-GB" sz="3600" dirty="0">
                <a:latin typeface="Twinkl" pitchFamily="2" charset="0"/>
              </a:rPr>
              <a:t>Parade Time!</a:t>
            </a:r>
          </a:p>
          <a:p>
            <a:r>
              <a:rPr lang="en-GB" sz="3600" dirty="0">
                <a:latin typeface="Twinkl" pitchFamily="2" charset="0"/>
              </a:rPr>
              <a:t>Take part in the parade as your favourite character or just try to dance along.</a:t>
            </a:r>
          </a:p>
        </p:txBody>
      </p:sp>
      <p:pic>
        <p:nvPicPr>
          <p:cNvPr id="3" name="Online Media 2" title="Virtual Viewing of Disney's Magic Happens Parade">
            <a:hlinkClick r:id="" action="ppaction://media"/>
            <a:extLst>
              <a:ext uri="{FF2B5EF4-FFF2-40B4-BE49-F238E27FC236}">
                <a16:creationId xmlns:a16="http://schemas.microsoft.com/office/drawing/2014/main" id="{56BDCDDE-24ED-4B70-8D1D-87231F0CDCB0}"/>
              </a:ext>
            </a:extLst>
          </p:cNvPr>
          <p:cNvPicPr>
            <a:picLocks noRot="1" noChangeAspect="1"/>
          </p:cNvPicPr>
          <p:nvPr>
            <a:videoFile r:link="rId1"/>
          </p:nvPr>
        </p:nvPicPr>
        <p:blipFill>
          <a:blip r:embed="rId8"/>
          <a:stretch>
            <a:fillRect/>
          </a:stretch>
        </p:blipFill>
        <p:spPr>
          <a:xfrm>
            <a:off x="5811250" y="3258970"/>
            <a:ext cx="6096000" cy="3429000"/>
          </a:xfrm>
          <a:prstGeom prst="rect">
            <a:avLst/>
          </a:prstGeom>
        </p:spPr>
      </p:pic>
    </p:spTree>
    <p:extLst>
      <p:ext uri="{BB962C8B-B14F-4D97-AF65-F5344CB8AC3E}">
        <p14:creationId xmlns:p14="http://schemas.microsoft.com/office/powerpoint/2010/main" val="2423398570"/>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9"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op 10 Lowest Crowd Times Of The Year At Disney World! – Nerdism">
            <a:extLst>
              <a:ext uri="{FF2B5EF4-FFF2-40B4-BE49-F238E27FC236}">
                <a16:creationId xmlns:a16="http://schemas.microsoft.com/office/drawing/2014/main" id="{FDAB42AD-64D6-4A22-A43E-A0C631ECA59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t="585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F62CBFC-2308-41B5-90C9-7F6825D512AC}"/>
              </a:ext>
            </a:extLst>
          </p:cNvPr>
          <p:cNvSpPr txBox="1">
            <a:spLocks/>
          </p:cNvSpPr>
          <p:nvPr/>
        </p:nvSpPr>
        <p:spPr>
          <a:xfrm>
            <a:off x="233082" y="241010"/>
            <a:ext cx="3607398" cy="3318116"/>
          </a:xfrm>
          <a:prstGeom prst="ellipse">
            <a:avLst/>
          </a:prstGeom>
          <a:solidFill>
            <a:srgbClr val="FFFFFF"/>
          </a:solidFill>
          <a:ln w="174625" cmpd="thinThick">
            <a:solidFill>
              <a:srgbClr val="FFFFFF"/>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600" b="1" dirty="0">
                <a:solidFill>
                  <a:srgbClr val="262626"/>
                </a:solidFill>
                <a:latin typeface="Twinkl" pitchFamily="2" charset="0"/>
              </a:rPr>
              <a:t>I hope you all enjoyed your trip to Disney World!</a:t>
            </a:r>
            <a:br>
              <a:rPr lang="en-US" sz="3000" b="1" dirty="0">
                <a:solidFill>
                  <a:srgbClr val="262626"/>
                </a:solidFill>
                <a:latin typeface="Twinkl" pitchFamily="2" charset="0"/>
              </a:rPr>
            </a:br>
            <a:endParaRPr lang="en-US" sz="3200" dirty="0">
              <a:solidFill>
                <a:srgbClr val="262626"/>
              </a:solidFill>
              <a:latin typeface="Twinkl" pitchFamily="2" charset="0"/>
            </a:endParaRPr>
          </a:p>
          <a:p>
            <a:pPr algn="ctr">
              <a:spcAft>
                <a:spcPts val="600"/>
              </a:spcAft>
            </a:pPr>
            <a:r>
              <a:rPr lang="en-US" sz="1900" dirty="0">
                <a:solidFill>
                  <a:srgbClr val="262626"/>
                </a:solidFill>
                <a:latin typeface="Twinkl" pitchFamily="2" charset="0"/>
              </a:rPr>
              <a:t>Big hugs, </a:t>
            </a:r>
            <a:br>
              <a:rPr lang="en-US" sz="1900" dirty="0">
                <a:solidFill>
                  <a:srgbClr val="262626"/>
                </a:solidFill>
                <a:latin typeface="Twinkl" pitchFamily="2" charset="0"/>
              </a:rPr>
            </a:br>
            <a:r>
              <a:rPr lang="en-US" sz="1900" dirty="0">
                <a:solidFill>
                  <a:srgbClr val="262626"/>
                </a:solidFill>
                <a:latin typeface="Twinkl" pitchFamily="2" charset="0"/>
              </a:rPr>
              <a:t>Miss Brewster, Miss Barr and Miss Wilson</a:t>
            </a:r>
          </a:p>
          <a:p>
            <a:pPr algn="ctr">
              <a:spcAft>
                <a:spcPts val="600"/>
              </a:spcAft>
            </a:pPr>
            <a:r>
              <a:rPr lang="en-US" sz="1700" dirty="0">
                <a:solidFill>
                  <a:srgbClr val="262626"/>
                </a:solidFill>
                <a:latin typeface="Twinkl" pitchFamily="2" charset="0"/>
              </a:rPr>
              <a:t>x</a:t>
            </a:r>
          </a:p>
        </p:txBody>
      </p:sp>
      <p:pic>
        <p:nvPicPr>
          <p:cNvPr id="3" name="01 When You Wish Upon a Star">
            <a:hlinkClick r:id="" action="ppaction://media"/>
            <a:extLst>
              <a:ext uri="{FF2B5EF4-FFF2-40B4-BE49-F238E27FC236}">
                <a16:creationId xmlns:a16="http://schemas.microsoft.com/office/drawing/2014/main" id="{A7C896DA-4416-4EFD-8F10-335453E9D9F5}"/>
              </a:ext>
            </a:extLst>
          </p:cNvPr>
          <p:cNvPicPr>
            <a:picLocks noChangeAspect="1"/>
          </p:cNvPicPr>
          <p:nvPr>
            <a:audioFile r:link="rId1"/>
            <p:extLst>
              <p:ext uri="{DAA4B4D4-6D71-4841-9C94-3DE7FCFB9230}">
                <p14:media xmlns:p14="http://schemas.microsoft.com/office/powerpoint/2010/main" r:embed="rId2">
                  <p14:trim end="84020.3125"/>
                  <p14:fade out="10000"/>
                </p14:media>
              </p:ext>
            </p:extLst>
          </p:nvPr>
        </p:nvPicPr>
        <p:blipFill>
          <a:blip r:embed="rId7"/>
          <a:stretch>
            <a:fillRect/>
          </a:stretch>
        </p:blipFill>
        <p:spPr>
          <a:xfrm>
            <a:off x="11208327" y="6075218"/>
            <a:ext cx="568036" cy="609600"/>
          </a:xfrm>
          <a:prstGeom prst="rect">
            <a:avLst/>
          </a:prstGeom>
        </p:spPr>
      </p:pic>
    </p:spTree>
    <p:extLst>
      <p:ext uri="{BB962C8B-B14F-4D97-AF65-F5344CB8AC3E}">
        <p14:creationId xmlns:p14="http://schemas.microsoft.com/office/powerpoint/2010/main" val="4119762314"/>
      </p:ext>
    </p:extLst>
  </p:cSld>
  <p:clrMapOvr>
    <a:masterClrMapping/>
  </p:clrMapOvr>
  <mc:AlternateContent xmlns:mc="http://schemas.openxmlformats.org/markup-compatibility/2006" xmlns:p14="http://schemas.microsoft.com/office/powerpoint/2010/main">
    <mc:Choice Requires="p14">
      <p:transition spd="slow">
        <p14:flash/>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77AC1-5CF1-44F0-80F7-D901401862EB}"/>
              </a:ext>
            </a:extLst>
          </p:cNvPr>
          <p:cNvSpPr>
            <a:spLocks noGrp="1"/>
          </p:cNvSpPr>
          <p:nvPr>
            <p:ph sz="half" idx="1"/>
          </p:nvPr>
        </p:nvSpPr>
        <p:spPr>
          <a:xfrm>
            <a:off x="477073" y="1430733"/>
            <a:ext cx="7196728" cy="5223285"/>
          </a:xfrm>
        </p:spPr>
        <p:txBody>
          <a:bodyPr>
            <a:normAutofit/>
          </a:bodyPr>
          <a:lstStyle/>
          <a:p>
            <a:pPr marL="0" indent="0">
              <a:buNone/>
            </a:pPr>
            <a:r>
              <a:rPr lang="en-US" dirty="0">
                <a:latin typeface="Twinkl" pitchFamily="2" charset="0"/>
              </a:rPr>
              <a:t>Create a passport that you can use during your trip! </a:t>
            </a:r>
          </a:p>
          <a:p>
            <a:pPr marL="0" indent="0">
              <a:buNone/>
            </a:pPr>
            <a:endParaRPr lang="en-US" dirty="0">
              <a:latin typeface="Twinkl" pitchFamily="2" charset="0"/>
            </a:endParaRPr>
          </a:p>
          <a:p>
            <a:pPr marL="0" indent="0">
              <a:buNone/>
            </a:pPr>
            <a:r>
              <a:rPr lang="en-US" dirty="0">
                <a:latin typeface="Twinkl" pitchFamily="2" charset="0"/>
              </a:rPr>
              <a:t>Remember to include:</a:t>
            </a:r>
          </a:p>
          <a:p>
            <a:r>
              <a:rPr lang="en-US" dirty="0">
                <a:latin typeface="Twinkl" pitchFamily="2" charset="0"/>
              </a:rPr>
              <a:t>A front cover</a:t>
            </a:r>
          </a:p>
          <a:p>
            <a:r>
              <a:rPr lang="en-US" dirty="0">
                <a:latin typeface="Twinkl" pitchFamily="2" charset="0"/>
              </a:rPr>
              <a:t>Your name</a:t>
            </a:r>
          </a:p>
          <a:p>
            <a:r>
              <a:rPr lang="en-US" dirty="0">
                <a:latin typeface="Twinkl" pitchFamily="2" charset="0"/>
              </a:rPr>
              <a:t>A picture of yourself </a:t>
            </a:r>
          </a:p>
          <a:p>
            <a:r>
              <a:rPr lang="en-US" dirty="0">
                <a:latin typeface="Twinkl" pitchFamily="2" charset="0"/>
              </a:rPr>
              <a:t>Lots of space for characters names! </a:t>
            </a:r>
          </a:p>
          <a:p>
            <a:endParaRPr lang="en-US" dirty="0">
              <a:latin typeface="Twinkl" pitchFamily="2" charset="0"/>
            </a:endParaRPr>
          </a:p>
          <a:p>
            <a:pPr marL="0" indent="0">
              <a:buNone/>
            </a:pPr>
            <a:endParaRPr lang="en-US" dirty="0">
              <a:latin typeface="Twinkl" pitchFamily="2" charset="0"/>
            </a:endParaRPr>
          </a:p>
          <a:p>
            <a:endParaRPr lang="en-US" dirty="0">
              <a:latin typeface="Twinkl" pitchFamily="2" charset="0"/>
            </a:endParaRPr>
          </a:p>
          <a:p>
            <a:pPr marL="0" indent="0">
              <a:buNone/>
            </a:pPr>
            <a:endParaRPr lang="en-GB" dirty="0"/>
          </a:p>
        </p:txBody>
      </p:sp>
      <p:pic>
        <p:nvPicPr>
          <p:cNvPr id="14" name="Picture 13" descr="A close up of text on a white background&#10;&#10;Description automatically generated">
            <a:extLst>
              <a:ext uri="{FF2B5EF4-FFF2-40B4-BE49-F238E27FC236}">
                <a16:creationId xmlns:a16="http://schemas.microsoft.com/office/drawing/2014/main" id="{910C6D3C-195A-431B-81CA-44DB4C334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481" y="1925149"/>
            <a:ext cx="4185319" cy="3007701"/>
          </a:xfrm>
          <a:prstGeom prst="rect">
            <a:avLst/>
          </a:prstGeom>
        </p:spPr>
      </p:pic>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838200" y="105170"/>
            <a:ext cx="10515600" cy="1325563"/>
          </a:xfrm>
        </p:spPr>
        <p:txBody>
          <a:bodyPr>
            <a:normAutofit/>
          </a:bodyPr>
          <a:lstStyle/>
          <a:p>
            <a:pPr algn="ctr"/>
            <a:r>
              <a:rPr lang="en-GB" sz="6000" b="1" dirty="0">
                <a:latin typeface="Twinkl" pitchFamily="2" charset="0"/>
              </a:rPr>
              <a:t>Art</a:t>
            </a:r>
          </a:p>
        </p:txBody>
      </p:sp>
      <p:sp>
        <p:nvSpPr>
          <p:cNvPr id="4" name="Content Placeholder 3">
            <a:extLst>
              <a:ext uri="{FF2B5EF4-FFF2-40B4-BE49-F238E27FC236}">
                <a16:creationId xmlns:a16="http://schemas.microsoft.com/office/drawing/2014/main" id="{EB4D79CA-F945-488F-AF77-2723B92818D4}"/>
              </a:ext>
            </a:extLst>
          </p:cNvPr>
          <p:cNvSpPr>
            <a:spLocks noGrp="1"/>
          </p:cNvSpPr>
          <p:nvPr>
            <p:ph sz="half" idx="2"/>
          </p:nvPr>
        </p:nvSpPr>
        <p:spPr>
          <a:xfrm>
            <a:off x="365760" y="5950634"/>
            <a:ext cx="11607019" cy="703384"/>
          </a:xfrm>
          <a:blipFill>
            <a:blip r:embed="rId4">
              <a:alphaModFix amt="28000"/>
            </a:blip>
            <a:tile tx="0" ty="0" sx="100000" sy="100000" flip="none" algn="tl"/>
          </a:blipFill>
          <a:ln w="31750" cap="rnd" cmpd="sng" algn="ctr">
            <a:solidFill>
              <a:schemeClr val="accent1"/>
            </a:solid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a:normAutofit/>
          </a:bodyPr>
          <a:lstStyle/>
          <a:p>
            <a:pPr marL="0" indent="0">
              <a:buNone/>
            </a:pPr>
            <a:r>
              <a:rPr lang="en-US" sz="2000" dirty="0">
                <a:latin typeface="Twinkl" pitchFamily="2" charset="0"/>
              </a:rPr>
              <a:t>Each time you see a character this week in a ride, video or song, make sure to write their name in your passport and draw their picture! How many characters will you meet by the end of the week?</a:t>
            </a:r>
          </a:p>
          <a:p>
            <a:pPr marL="0" indent="0">
              <a:buNone/>
            </a:pPr>
            <a:endParaRPr lang="en-US" sz="2000" dirty="0">
              <a:latin typeface="Twinkl" pitchFamily="2" charset="0"/>
            </a:endParaRPr>
          </a:p>
          <a:p>
            <a:pPr marL="0" indent="0">
              <a:buNone/>
            </a:pPr>
            <a:endParaRPr lang="en-US" dirty="0">
              <a:latin typeface="Twinkl" pitchFamily="2" charset="0"/>
            </a:endParaRPr>
          </a:p>
          <a:p>
            <a:pPr marL="0" indent="0">
              <a:buNone/>
            </a:pPr>
            <a:endParaRPr lang="en-GB" dirty="0"/>
          </a:p>
        </p:txBody>
      </p:sp>
    </p:spTree>
    <p:extLst>
      <p:ext uri="{BB962C8B-B14F-4D97-AF65-F5344CB8AC3E}">
        <p14:creationId xmlns:p14="http://schemas.microsoft.com/office/powerpoint/2010/main" val="1749043028"/>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77AC1-5CF1-44F0-80F7-D901401862EB}"/>
              </a:ext>
            </a:extLst>
          </p:cNvPr>
          <p:cNvSpPr>
            <a:spLocks noGrp="1"/>
          </p:cNvSpPr>
          <p:nvPr>
            <p:ph sz="half" idx="1"/>
          </p:nvPr>
        </p:nvSpPr>
        <p:spPr>
          <a:xfrm>
            <a:off x="6009018" y="1061491"/>
            <a:ext cx="5328000" cy="3734162"/>
          </a:xfrm>
        </p:spPr>
        <p:txBody>
          <a:bodyPr>
            <a:normAutofit/>
          </a:bodyPr>
          <a:lstStyle/>
          <a:p>
            <a:pPr marL="0" indent="0">
              <a:buNone/>
            </a:pPr>
            <a:r>
              <a:rPr lang="en-US" sz="2200" b="1" dirty="0">
                <a:solidFill>
                  <a:schemeClr val="accent2">
                    <a:lumMod val="75000"/>
                  </a:schemeClr>
                </a:solidFill>
                <a:latin typeface="Twinkl" pitchFamily="2" charset="0"/>
              </a:rPr>
              <a:t>Slinky Dog Dash: </a:t>
            </a:r>
          </a:p>
          <a:p>
            <a:pPr marL="0" indent="0">
              <a:buNone/>
            </a:pPr>
            <a:r>
              <a:rPr lang="en-US" sz="2200" b="1" dirty="0">
                <a:solidFill>
                  <a:schemeClr val="accent2">
                    <a:lumMod val="75000"/>
                  </a:schemeClr>
                </a:solidFill>
                <a:latin typeface="Twinkl" pitchFamily="2" charset="0"/>
              </a:rPr>
              <a:t>Your family member must be taller than 15 blades of grass </a:t>
            </a:r>
          </a:p>
          <a:p>
            <a:pPr marL="457200" indent="-457200">
              <a:buFont typeface="+mj-lt"/>
              <a:buAutoNum type="alphaLcParenR"/>
            </a:pPr>
            <a:r>
              <a:rPr lang="en-US" sz="2000" dirty="0">
                <a:latin typeface="Twinkl" pitchFamily="2" charset="0"/>
              </a:rPr>
              <a:t>Do you think they will be able to ride?</a:t>
            </a:r>
          </a:p>
          <a:p>
            <a:pPr marL="457200" indent="-457200">
              <a:buFont typeface="+mj-lt"/>
              <a:buAutoNum type="alphaLcParenR"/>
            </a:pPr>
            <a:r>
              <a:rPr lang="en-US" sz="2000" dirty="0">
                <a:latin typeface="Twinkl" pitchFamily="2" charset="0"/>
              </a:rPr>
              <a:t>Measure their height. </a:t>
            </a:r>
          </a:p>
          <a:p>
            <a:pPr marL="457200" indent="-457200">
              <a:buFont typeface="+mj-lt"/>
              <a:buAutoNum type="alphaLcParenR"/>
            </a:pPr>
            <a:r>
              <a:rPr lang="en-US" sz="2000" dirty="0">
                <a:latin typeface="Twinkl" pitchFamily="2" charset="0"/>
              </a:rPr>
              <a:t>Are they able to ride?</a:t>
            </a:r>
          </a:p>
          <a:p>
            <a:pPr marL="0" indent="0">
              <a:buNone/>
            </a:pPr>
            <a:endParaRPr lang="en-US" sz="7000" dirty="0">
              <a:latin typeface="Twinkl" pitchFamily="2" charset="0"/>
            </a:endParaRPr>
          </a:p>
          <a:p>
            <a:pPr marL="1143000" indent="-1143000">
              <a:buAutoNum type="arabicPeriod"/>
            </a:pPr>
            <a:endParaRPr lang="en-US" sz="7000" dirty="0">
              <a:latin typeface="Twinkl" pitchFamily="2" charset="0"/>
            </a:endParaRPr>
          </a:p>
          <a:p>
            <a:pPr marL="0" indent="0">
              <a:buNone/>
            </a:pPr>
            <a:endParaRPr lang="en-US" dirty="0">
              <a:latin typeface="Twinkl" pitchFamily="2" charset="0"/>
            </a:endParaRPr>
          </a:p>
          <a:p>
            <a:endParaRPr lang="en-US" dirty="0">
              <a:latin typeface="Twinkl" pitchFamily="2" charset="0"/>
            </a:endParaRPr>
          </a:p>
          <a:p>
            <a:endParaRPr lang="en-US" dirty="0">
              <a:latin typeface="Twinkl" pitchFamily="2" charset="0"/>
            </a:endParaRPr>
          </a:p>
          <a:p>
            <a:pPr marL="0" indent="0">
              <a:buNone/>
            </a:pPr>
            <a:endParaRPr lang="en-US" dirty="0">
              <a:latin typeface="Twinkl" pitchFamily="2" charset="0"/>
            </a:endParaRPr>
          </a:p>
          <a:p>
            <a:endParaRPr lang="en-US" dirty="0">
              <a:latin typeface="Twinkl" pitchFamily="2" charset="0"/>
            </a:endParaRPr>
          </a:p>
          <a:p>
            <a:pPr marL="0" indent="0">
              <a:buNone/>
            </a:pPr>
            <a:endParaRPr lang="en-GB" dirty="0"/>
          </a:p>
        </p:txBody>
      </p:sp>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a:bodyPr>
          <a:lstStyle/>
          <a:p>
            <a:pPr algn="ctr"/>
            <a:r>
              <a:rPr lang="en-GB" sz="6000" b="1" dirty="0">
                <a:latin typeface="Twinkl" pitchFamily="2" charset="0"/>
              </a:rPr>
              <a:t>Numeracy: Let’s Ride! </a:t>
            </a:r>
          </a:p>
        </p:txBody>
      </p:sp>
      <p:sp>
        <p:nvSpPr>
          <p:cNvPr id="8" name="Content Placeholder 2">
            <a:extLst>
              <a:ext uri="{FF2B5EF4-FFF2-40B4-BE49-F238E27FC236}">
                <a16:creationId xmlns:a16="http://schemas.microsoft.com/office/drawing/2014/main" id="{1E9325E3-27D9-4961-AA97-A46AA752CA82}"/>
              </a:ext>
            </a:extLst>
          </p:cNvPr>
          <p:cNvSpPr txBox="1">
            <a:spLocks/>
          </p:cNvSpPr>
          <p:nvPr/>
        </p:nvSpPr>
        <p:spPr>
          <a:xfrm>
            <a:off x="309878" y="1061491"/>
            <a:ext cx="5328000" cy="3561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50"/>
                </a:solidFill>
                <a:effectLst/>
                <a:uLnTx/>
                <a:uFillTx/>
                <a:latin typeface="Twinkl" pitchFamily="2" charset="0"/>
                <a:ea typeface="+mn-ea"/>
                <a:cs typeface="+mn-cs"/>
              </a:rPr>
              <a:t>Alien Swirling Saucers: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50"/>
                </a:solidFill>
                <a:effectLst/>
                <a:uLnTx/>
                <a:uFillTx/>
                <a:latin typeface="Twinkl" pitchFamily="2" charset="0"/>
                <a:ea typeface="+mn-ea"/>
                <a:cs typeface="+mn-cs"/>
              </a:rPr>
              <a:t>You must be taller than 6 pieces of cutlery</a:t>
            </a:r>
          </a:p>
          <a:p>
            <a:pPr marL="457200" marR="0" lvl="0" indent="-457200" algn="l" defTabSz="914400" rtl="0" eaLnBrk="1" fontAlgn="auto" latinLnBrk="0" hangingPunct="1">
              <a:lnSpc>
                <a:spcPct val="90000"/>
              </a:lnSpc>
              <a:spcBef>
                <a:spcPts val="100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rPr>
              <a:t>Do you think you will be taller?</a:t>
            </a:r>
          </a:p>
          <a:p>
            <a:pPr marL="457200" marR="0" lvl="0" indent="-457200" algn="l" defTabSz="914400" rtl="0" eaLnBrk="1" fontAlgn="auto" latinLnBrk="0" hangingPunct="1">
              <a:lnSpc>
                <a:spcPct val="90000"/>
              </a:lnSpc>
              <a:spcBef>
                <a:spcPts val="100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rPr>
              <a:t>Measure your height. </a:t>
            </a:r>
          </a:p>
          <a:p>
            <a:pPr marL="457200" marR="0" lvl="0" indent="-457200" algn="l" defTabSz="914400" rtl="0" eaLnBrk="1" fontAlgn="auto" latinLnBrk="0" hangingPunct="1">
              <a:lnSpc>
                <a:spcPct val="90000"/>
              </a:lnSpc>
              <a:spcBef>
                <a:spcPts val="1000"/>
              </a:spcBef>
              <a:spcAft>
                <a:spcPts val="0"/>
              </a:spcAft>
              <a:buClrTx/>
              <a:buSzTx/>
              <a:buFont typeface="+mj-lt"/>
              <a:buAutoNum type="alphaLcParenR"/>
              <a:tabLst/>
              <a:defRPr/>
            </a:pPr>
            <a:r>
              <a:rPr lang="en-US" sz="2000" dirty="0">
                <a:solidFill>
                  <a:prstClr val="black"/>
                </a:solidFill>
                <a:latin typeface="Twinkl" pitchFamily="2" charset="0"/>
              </a:rPr>
              <a:t>How many pieces of cutlery tall are you?</a:t>
            </a:r>
          </a:p>
          <a:p>
            <a:pPr marL="457200" marR="0" lvl="0" indent="-457200" algn="l" defTabSz="914400" rtl="0" eaLnBrk="1" fontAlgn="auto" latinLnBrk="0" hangingPunct="1">
              <a:lnSpc>
                <a:spcPct val="90000"/>
              </a:lnSpc>
              <a:spcBef>
                <a:spcPts val="1000"/>
              </a:spcBef>
              <a:spcAft>
                <a:spcPts val="0"/>
              </a:spcAft>
              <a:buClrTx/>
              <a:buSzTx/>
              <a:buFont typeface="+mj-lt"/>
              <a:buAutoNum type="alphaLcParenR"/>
              <a:tabLst/>
              <a:defRPr/>
            </a:pPr>
            <a:r>
              <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rPr>
              <a:t>Are you able to ride?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winkl"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3">
            <a:extLst>
              <a:ext uri="{FF2B5EF4-FFF2-40B4-BE49-F238E27FC236}">
                <a16:creationId xmlns:a16="http://schemas.microsoft.com/office/drawing/2014/main" id="{81A2C8EC-7DC0-4F5B-8B40-29B970A010EE}"/>
              </a:ext>
            </a:extLst>
          </p:cNvPr>
          <p:cNvSpPr>
            <a:spLocks noGrp="1"/>
          </p:cNvSpPr>
          <p:nvPr>
            <p:ph sz="half" idx="2"/>
          </p:nvPr>
        </p:nvSpPr>
        <p:spPr>
          <a:xfrm>
            <a:off x="3921800" y="6417539"/>
            <a:ext cx="4174436" cy="378191"/>
          </a:xfrm>
          <a:solidFill>
            <a:srgbClr val="FEF68C"/>
          </a:solidFill>
          <a:ln w="31750"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a:normAutofit/>
          </a:bodyPr>
          <a:lstStyle/>
          <a:p>
            <a:pPr marL="0" indent="0" algn="ctr">
              <a:buNone/>
            </a:pPr>
            <a:r>
              <a:rPr lang="en-US" sz="2000" b="1" dirty="0">
                <a:solidFill>
                  <a:schemeClr val="tx1"/>
                </a:solidFill>
                <a:latin typeface="Twinkl" pitchFamily="2" charset="0"/>
              </a:rPr>
              <a:t>Ready to ride? Click the rides to go! </a:t>
            </a:r>
          </a:p>
          <a:p>
            <a:pPr marL="0" indent="0">
              <a:buNone/>
            </a:pPr>
            <a:endParaRPr lang="en-US" sz="2000" dirty="0">
              <a:latin typeface="Twinkl" pitchFamily="2" charset="0"/>
            </a:endParaRPr>
          </a:p>
          <a:p>
            <a:pPr marL="0" indent="0">
              <a:buNone/>
            </a:pPr>
            <a:endParaRPr lang="en-US" dirty="0">
              <a:latin typeface="Twinkl" pitchFamily="2" charset="0"/>
            </a:endParaRPr>
          </a:p>
          <a:p>
            <a:pPr marL="0" indent="0">
              <a:buNone/>
            </a:pPr>
            <a:endParaRPr lang="en-GB" dirty="0"/>
          </a:p>
        </p:txBody>
      </p:sp>
      <p:pic>
        <p:nvPicPr>
          <p:cNvPr id="10" name="Online Media 3" title="360ￂﾺ Ride on Alien Swirling Saucers">
            <a:hlinkClick r:id="" action="ppaction://media"/>
            <a:extLst>
              <a:ext uri="{FF2B5EF4-FFF2-40B4-BE49-F238E27FC236}">
                <a16:creationId xmlns:a16="http://schemas.microsoft.com/office/drawing/2014/main" id="{CE396509-9CB0-4C87-9DA9-826A3BC2BFD3}"/>
              </a:ext>
            </a:extLst>
          </p:cNvPr>
          <p:cNvPicPr>
            <a:picLocks noRot="1" noChangeAspect="1"/>
          </p:cNvPicPr>
          <p:nvPr>
            <a:videoFile r:link="rId1"/>
          </p:nvPr>
        </p:nvPicPr>
        <p:blipFill>
          <a:blip r:embed="rId5"/>
          <a:stretch>
            <a:fillRect/>
          </a:stretch>
        </p:blipFill>
        <p:spPr>
          <a:xfrm>
            <a:off x="932205" y="3988163"/>
            <a:ext cx="4160000" cy="2340000"/>
          </a:xfrm>
          <a:prstGeom prst="rect">
            <a:avLst/>
          </a:prstGeom>
        </p:spPr>
      </p:pic>
      <p:pic>
        <p:nvPicPr>
          <p:cNvPr id="11" name="Online Media 4" title="360ￂﾺ Ride on Slinky Dog Dash">
            <a:hlinkClick r:id="" action="ppaction://media"/>
            <a:extLst>
              <a:ext uri="{FF2B5EF4-FFF2-40B4-BE49-F238E27FC236}">
                <a16:creationId xmlns:a16="http://schemas.microsoft.com/office/drawing/2014/main" id="{914BE8D3-E11D-4309-878F-D2193767F025}"/>
              </a:ext>
            </a:extLst>
          </p:cNvPr>
          <p:cNvPicPr>
            <a:picLocks noRot="1" noChangeAspect="1"/>
          </p:cNvPicPr>
          <p:nvPr>
            <a:videoFile r:link="rId2"/>
          </p:nvPr>
        </p:nvPicPr>
        <p:blipFill>
          <a:blip r:embed="rId6"/>
          <a:stretch>
            <a:fillRect/>
          </a:stretch>
        </p:blipFill>
        <p:spPr>
          <a:xfrm>
            <a:off x="6593018" y="3973646"/>
            <a:ext cx="4160000" cy="2340000"/>
          </a:xfrm>
          <a:prstGeom prst="rect">
            <a:avLst/>
          </a:prstGeom>
        </p:spPr>
      </p:pic>
    </p:spTree>
    <p:extLst>
      <p:ext uri="{BB962C8B-B14F-4D97-AF65-F5344CB8AC3E}">
        <p14:creationId xmlns:p14="http://schemas.microsoft.com/office/powerpoint/2010/main" val="2316796936"/>
      </p:ext>
    </p:extLst>
  </p:cSld>
  <p:clrMapOvr>
    <a:masterClrMapping/>
  </p:clrMapOvr>
  <mc:AlternateContent xmlns:mc="http://schemas.openxmlformats.org/markup-compatibility/2006" xmlns:p14="http://schemas.microsoft.com/office/powerpoint/2010/main">
    <mc:Choice Requires="p14">
      <p:transition spd="slow">
        <p14:flash/>
        <p:sndAc>
          <p:stSnd>
            <p:snd r:embed="rId4" name="chimes.wav"/>
          </p:stSnd>
        </p:sndAc>
      </p:transition>
    </mc:Choice>
    <mc:Fallback xmlns="">
      <p:transition spd="slow">
        <p:fade/>
        <p:sndAc>
          <p:stSnd>
            <p:snd r:embed="rId11"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fontScale="90000"/>
          </a:bodyPr>
          <a:lstStyle/>
          <a:p>
            <a:pPr algn="ctr"/>
            <a:r>
              <a:rPr lang="en-GB" sz="6000" b="1" dirty="0">
                <a:latin typeface="Twinkl" pitchFamily="2" charset="0"/>
              </a:rPr>
              <a:t>Literacy: Donald Duck’s House Boat </a:t>
            </a:r>
          </a:p>
        </p:txBody>
      </p:sp>
      <p:sp>
        <p:nvSpPr>
          <p:cNvPr id="5" name="Content Placeholder 4">
            <a:extLst>
              <a:ext uri="{FF2B5EF4-FFF2-40B4-BE49-F238E27FC236}">
                <a16:creationId xmlns:a16="http://schemas.microsoft.com/office/drawing/2014/main" id="{A0586E3A-4E17-4DFA-9371-6855F7B05348}"/>
              </a:ext>
            </a:extLst>
          </p:cNvPr>
          <p:cNvSpPr>
            <a:spLocks noGrp="1"/>
          </p:cNvSpPr>
          <p:nvPr>
            <p:ph sz="half" idx="2"/>
          </p:nvPr>
        </p:nvSpPr>
        <p:spPr>
          <a:xfrm>
            <a:off x="230434" y="1454201"/>
            <a:ext cx="8727208" cy="1230985"/>
          </a:xfrm>
        </p:spPr>
        <p:txBody>
          <a:bodyPr>
            <a:normAutofit fontScale="40000" lnSpcReduction="20000"/>
          </a:bodyPr>
          <a:lstStyle/>
          <a:p>
            <a:pPr marL="0" indent="0">
              <a:buNone/>
            </a:pPr>
            <a:endParaRPr lang="en-GB" sz="8000" dirty="0">
              <a:latin typeface="Twinkl" pitchFamily="2" charset="0"/>
            </a:endParaRPr>
          </a:p>
          <a:p>
            <a:pPr marL="457200" indent="-457200">
              <a:buAutoNum type="arabicPeriod"/>
            </a:pPr>
            <a:endParaRPr lang="en-GB" sz="2000" dirty="0">
              <a:latin typeface="Twinkl" pitchFamily="2" charset="0"/>
            </a:endParaRPr>
          </a:p>
          <a:p>
            <a:pPr marL="0" indent="0">
              <a:buNone/>
            </a:pPr>
            <a:endParaRPr lang="en-GB" sz="2000" dirty="0">
              <a:latin typeface="Twinkl" pitchFamily="2" charset="0"/>
            </a:endParaRPr>
          </a:p>
          <a:p>
            <a:pPr marL="0" indent="0">
              <a:buNone/>
            </a:pPr>
            <a:r>
              <a:rPr lang="en-GB" dirty="0"/>
              <a:t> </a:t>
            </a:r>
          </a:p>
        </p:txBody>
      </p:sp>
      <p:sp>
        <p:nvSpPr>
          <p:cNvPr id="23" name="Content Placeholder 2">
            <a:extLst>
              <a:ext uri="{FF2B5EF4-FFF2-40B4-BE49-F238E27FC236}">
                <a16:creationId xmlns:a16="http://schemas.microsoft.com/office/drawing/2014/main" id="{D2DBBC8D-6F8E-4C2E-9544-B5419E76C14F}"/>
              </a:ext>
            </a:extLst>
          </p:cNvPr>
          <p:cNvSpPr txBox="1">
            <a:spLocks/>
          </p:cNvSpPr>
          <p:nvPr/>
        </p:nvSpPr>
        <p:spPr>
          <a:xfrm>
            <a:off x="112542" y="1059498"/>
            <a:ext cx="11849024" cy="7124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Twinkl" pitchFamily="2" charset="0"/>
              </a:rPr>
              <a:t>Take a tour of Donald Duck’s House Boat. What can you see? Draw and label 5 things you can see inside his house.</a:t>
            </a:r>
          </a:p>
          <a:p>
            <a:pPr marL="0" indent="0">
              <a:buNone/>
            </a:pPr>
            <a:r>
              <a:rPr lang="en-US" sz="2000" dirty="0">
                <a:latin typeface="Twinkl" pitchFamily="2" charset="0"/>
              </a:rPr>
              <a:t>Can you think of a story using Donald Duck’s house boat as the setting?</a:t>
            </a:r>
          </a:p>
          <a:p>
            <a:pPr marL="0" indent="0">
              <a:buFont typeface="Arial" panose="020B0604020202020204" pitchFamily="34" charset="0"/>
              <a:buNone/>
            </a:pPr>
            <a:endParaRPr lang="en-US" sz="2000" dirty="0">
              <a:latin typeface="Twinkl" pitchFamily="2" charset="0"/>
            </a:endParaRPr>
          </a:p>
          <a:p>
            <a:pPr marL="0" indent="0">
              <a:buFont typeface="Arial" panose="020B0604020202020204" pitchFamily="34" charset="0"/>
              <a:buNone/>
            </a:pPr>
            <a:r>
              <a:rPr lang="en-US" sz="2000" dirty="0">
                <a:latin typeface="Twinkl" pitchFamily="2" charset="0"/>
              </a:rPr>
              <a:t>                             Write about how Donald Duck’s house boat is different from yours. For example, my windows are not circles and I don’t dry my washing on my roof!</a:t>
            </a:r>
          </a:p>
        </p:txBody>
      </p:sp>
      <p:sp>
        <p:nvSpPr>
          <p:cNvPr id="51" name="Content Placeholder 3">
            <a:extLst>
              <a:ext uri="{FF2B5EF4-FFF2-40B4-BE49-F238E27FC236}">
                <a16:creationId xmlns:a16="http://schemas.microsoft.com/office/drawing/2014/main" id="{32DB5EE3-75FB-4F7D-A542-51DB0E0FA321}"/>
              </a:ext>
            </a:extLst>
          </p:cNvPr>
          <p:cNvSpPr txBox="1">
            <a:spLocks/>
          </p:cNvSpPr>
          <p:nvPr/>
        </p:nvSpPr>
        <p:spPr>
          <a:xfrm>
            <a:off x="230434" y="2490430"/>
            <a:ext cx="1510204" cy="389511"/>
          </a:xfrm>
          <a:prstGeom prst="rect">
            <a:avLst/>
          </a:prstGeom>
          <a:solidFill>
            <a:srgbClr val="FF0000"/>
          </a:solidFill>
          <a:ln w="31750"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9pPr>
          </a:lstStyle>
          <a:p>
            <a:pPr marL="0" indent="0" algn="ctr">
              <a:buFont typeface="Arial" panose="020B0604020202020204" pitchFamily="34" charset="0"/>
              <a:buNone/>
            </a:pPr>
            <a:r>
              <a:rPr lang="en-US" sz="2000" b="1" dirty="0">
                <a:solidFill>
                  <a:schemeClr val="tx1"/>
                </a:solidFill>
                <a:latin typeface="Twinkl" pitchFamily="2" charset="0"/>
              </a:rPr>
              <a:t>Challenge!</a:t>
            </a:r>
          </a:p>
          <a:p>
            <a:pPr marL="0" indent="0">
              <a:buFont typeface="Arial" panose="020B0604020202020204" pitchFamily="34" charset="0"/>
              <a:buNone/>
            </a:pPr>
            <a:endParaRPr lang="en-US" sz="2000" dirty="0">
              <a:latin typeface="Twinkl" pitchFamily="2" charset="0"/>
            </a:endParaRPr>
          </a:p>
          <a:p>
            <a:pPr marL="0" indent="0">
              <a:buFont typeface="Arial" panose="020B0604020202020204" pitchFamily="34" charset="0"/>
              <a:buNone/>
            </a:pPr>
            <a:endParaRPr lang="en-US" dirty="0">
              <a:latin typeface="Twinkl" pitchFamily="2" charset="0"/>
            </a:endParaRPr>
          </a:p>
          <a:p>
            <a:pPr marL="0" indent="0">
              <a:buFont typeface="Arial" panose="020B0604020202020204" pitchFamily="34" charset="0"/>
              <a:buNone/>
            </a:pPr>
            <a:endParaRPr lang="en-GB" dirty="0"/>
          </a:p>
        </p:txBody>
      </p:sp>
      <p:pic>
        <p:nvPicPr>
          <p:cNvPr id="6" name="Online Media 5" title="Donald Duck's Boat (Mickey's ToonTown)">
            <a:hlinkClick r:id="" action="ppaction://media"/>
            <a:extLst>
              <a:ext uri="{FF2B5EF4-FFF2-40B4-BE49-F238E27FC236}">
                <a16:creationId xmlns:a16="http://schemas.microsoft.com/office/drawing/2014/main" id="{3FD22E5D-AA29-43F7-81CE-7DA1830A363A}"/>
              </a:ext>
            </a:extLst>
          </p:cNvPr>
          <p:cNvPicPr>
            <a:picLocks noRot="1" noChangeAspect="1"/>
          </p:cNvPicPr>
          <p:nvPr>
            <a:videoFile r:link="rId1"/>
          </p:nvPr>
        </p:nvPicPr>
        <p:blipFill>
          <a:blip r:embed="rId4"/>
          <a:stretch>
            <a:fillRect/>
          </a:stretch>
        </p:blipFill>
        <p:spPr>
          <a:xfrm>
            <a:off x="2961018" y="3319928"/>
            <a:ext cx="6096000" cy="3429000"/>
          </a:xfrm>
          <a:prstGeom prst="rect">
            <a:avLst/>
          </a:prstGeom>
        </p:spPr>
      </p:pic>
    </p:spTree>
    <p:extLst>
      <p:ext uri="{BB962C8B-B14F-4D97-AF65-F5344CB8AC3E}">
        <p14:creationId xmlns:p14="http://schemas.microsoft.com/office/powerpoint/2010/main" val="57148995"/>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5"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4965430" y="629268"/>
            <a:ext cx="6586491" cy="1286160"/>
          </a:xfrm>
        </p:spPr>
        <p:txBody>
          <a:bodyPr anchor="b">
            <a:normAutofit/>
          </a:bodyPr>
          <a:lstStyle/>
          <a:p>
            <a:r>
              <a:rPr lang="en-US" sz="6000" b="1" dirty="0">
                <a:latin typeface="Twinkl" pitchFamily="2" charset="0"/>
              </a:rPr>
              <a:t>Tuesday: Day 2</a:t>
            </a:r>
          </a:p>
        </p:txBody>
      </p:sp>
      <p:sp>
        <p:nvSpPr>
          <p:cNvPr id="9" name="Content Placeholder 2">
            <a:extLst>
              <a:ext uri="{FF2B5EF4-FFF2-40B4-BE49-F238E27FC236}">
                <a16:creationId xmlns:a16="http://schemas.microsoft.com/office/drawing/2014/main" id="{61D082B0-6F03-4BAE-9200-2E99B32B2D85}"/>
              </a:ext>
            </a:extLst>
          </p:cNvPr>
          <p:cNvSpPr>
            <a:spLocks noGrp="1"/>
          </p:cNvSpPr>
          <p:nvPr>
            <p:ph sz="half" idx="1"/>
          </p:nvPr>
        </p:nvSpPr>
        <p:spPr>
          <a:xfrm>
            <a:off x="4965431" y="2438400"/>
            <a:ext cx="6586489" cy="3785419"/>
          </a:xfrm>
        </p:spPr>
        <p:txBody>
          <a:bodyPr>
            <a:normAutofit/>
          </a:bodyPr>
          <a:lstStyle/>
          <a:p>
            <a:r>
              <a:rPr lang="en-US" sz="4000" dirty="0">
                <a:latin typeface="Twinkl" pitchFamily="2" charset="0"/>
              </a:rPr>
              <a:t>Safety</a:t>
            </a:r>
          </a:p>
          <a:p>
            <a:r>
              <a:rPr lang="en-US" sz="4000" dirty="0">
                <a:latin typeface="Twinkl" pitchFamily="2" charset="0"/>
              </a:rPr>
              <a:t>Maps</a:t>
            </a:r>
          </a:p>
          <a:p>
            <a:r>
              <a:rPr lang="en-US" sz="4000" dirty="0">
                <a:latin typeface="Twinkl" pitchFamily="2" charset="0"/>
              </a:rPr>
              <a:t>Timings</a:t>
            </a:r>
          </a:p>
          <a:p>
            <a:endParaRPr lang="en-US" sz="2000" dirty="0">
              <a:latin typeface="Twinkl" pitchFamily="2" charset="0"/>
            </a:endParaRPr>
          </a:p>
          <a:p>
            <a:pPr marL="0" indent="0">
              <a:buNone/>
            </a:pPr>
            <a:endParaRPr lang="en-US" sz="2000" dirty="0">
              <a:latin typeface="Twinkl" pitchFamily="2" charset="0"/>
            </a:endParaRPr>
          </a:p>
          <a:p>
            <a:endParaRPr lang="en-US" sz="2000" dirty="0">
              <a:latin typeface="Twinkl" pitchFamily="2" charset="0"/>
            </a:endParaRPr>
          </a:p>
          <a:p>
            <a:pPr marL="0" indent="0">
              <a:buNone/>
            </a:pPr>
            <a:endParaRPr lang="en-GB" sz="2000" dirty="0"/>
          </a:p>
        </p:txBody>
      </p:sp>
      <p:pic>
        <p:nvPicPr>
          <p:cNvPr id="1026" name="Picture 2" descr="18+ Disney Bloggers Share their Top 10 Best Disney World Rides -">
            <a:extLst>
              <a:ext uri="{FF2B5EF4-FFF2-40B4-BE49-F238E27FC236}">
                <a16:creationId xmlns:a16="http://schemas.microsoft.com/office/drawing/2014/main" id="{207D500C-51A3-4CB0-BC52-0A2A4966D6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88" r="7489"/>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28"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A83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33373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4"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a:bodyPr>
          <a:lstStyle/>
          <a:p>
            <a:pPr algn="ctr"/>
            <a:r>
              <a:rPr lang="en-GB" sz="6000" b="1" dirty="0">
                <a:latin typeface="Twinkl" pitchFamily="2" charset="0"/>
              </a:rPr>
              <a:t>HWB: Safety around the park</a:t>
            </a:r>
          </a:p>
        </p:txBody>
      </p:sp>
      <p:sp>
        <p:nvSpPr>
          <p:cNvPr id="5" name="Content Placeholder 4">
            <a:extLst>
              <a:ext uri="{FF2B5EF4-FFF2-40B4-BE49-F238E27FC236}">
                <a16:creationId xmlns:a16="http://schemas.microsoft.com/office/drawing/2014/main" id="{A0586E3A-4E17-4DFA-9371-6855F7B05348}"/>
              </a:ext>
            </a:extLst>
          </p:cNvPr>
          <p:cNvSpPr>
            <a:spLocks noGrp="1"/>
          </p:cNvSpPr>
          <p:nvPr>
            <p:ph sz="half" idx="2"/>
          </p:nvPr>
        </p:nvSpPr>
        <p:spPr>
          <a:xfrm>
            <a:off x="230434" y="1454201"/>
            <a:ext cx="8727208" cy="1230985"/>
          </a:xfrm>
        </p:spPr>
        <p:txBody>
          <a:bodyPr>
            <a:normAutofit fontScale="40000" lnSpcReduction="20000"/>
          </a:bodyPr>
          <a:lstStyle/>
          <a:p>
            <a:pPr marL="0" indent="0">
              <a:buNone/>
            </a:pPr>
            <a:endParaRPr lang="en-GB" sz="8000" dirty="0">
              <a:latin typeface="Twinkl" pitchFamily="2" charset="0"/>
            </a:endParaRPr>
          </a:p>
          <a:p>
            <a:pPr marL="457200" indent="-457200">
              <a:buAutoNum type="arabicPeriod"/>
            </a:pPr>
            <a:endParaRPr lang="en-GB" sz="2000" dirty="0">
              <a:latin typeface="Twinkl" pitchFamily="2" charset="0"/>
            </a:endParaRPr>
          </a:p>
          <a:p>
            <a:pPr marL="0" indent="0">
              <a:buNone/>
            </a:pPr>
            <a:endParaRPr lang="en-GB" sz="2000" dirty="0">
              <a:latin typeface="Twinkl" pitchFamily="2" charset="0"/>
            </a:endParaRPr>
          </a:p>
          <a:p>
            <a:pPr marL="0" indent="0">
              <a:buNone/>
            </a:pPr>
            <a:r>
              <a:rPr lang="en-GB" dirty="0"/>
              <a:t> </a:t>
            </a:r>
          </a:p>
        </p:txBody>
      </p:sp>
      <p:sp>
        <p:nvSpPr>
          <p:cNvPr id="23" name="Content Placeholder 2">
            <a:extLst>
              <a:ext uri="{FF2B5EF4-FFF2-40B4-BE49-F238E27FC236}">
                <a16:creationId xmlns:a16="http://schemas.microsoft.com/office/drawing/2014/main" id="{D2DBBC8D-6F8E-4C2E-9544-B5419E76C14F}"/>
              </a:ext>
            </a:extLst>
          </p:cNvPr>
          <p:cNvSpPr txBox="1">
            <a:spLocks/>
          </p:cNvSpPr>
          <p:nvPr/>
        </p:nvSpPr>
        <p:spPr>
          <a:xfrm>
            <a:off x="171488" y="1387833"/>
            <a:ext cx="11849024" cy="7124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Watch the video below of Disneyland. Can you think of any rules or things you could do to keep safe at the park? Think about what you should do on rides, who you would speak to and any extra rules you can think of.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3" name="Online Media 2" title="Walt Disney World Resort Destination Promo Video (2020)">
            <a:hlinkClick r:id="" action="ppaction://media"/>
            <a:extLst>
              <a:ext uri="{FF2B5EF4-FFF2-40B4-BE49-F238E27FC236}">
                <a16:creationId xmlns:a16="http://schemas.microsoft.com/office/drawing/2014/main" id="{E50491AA-DE2B-4D9A-8898-F59941175388}"/>
              </a:ext>
            </a:extLst>
          </p:cNvPr>
          <p:cNvPicPr>
            <a:picLocks noRot="1" noChangeAspect="1"/>
          </p:cNvPicPr>
          <p:nvPr>
            <a:videoFile r:link="rId1"/>
          </p:nvPr>
        </p:nvPicPr>
        <p:blipFill>
          <a:blip r:embed="rId4"/>
          <a:stretch>
            <a:fillRect/>
          </a:stretch>
        </p:blipFill>
        <p:spPr>
          <a:xfrm>
            <a:off x="2442183" y="2685186"/>
            <a:ext cx="7307634" cy="4110544"/>
          </a:xfrm>
          <a:prstGeom prst="rect">
            <a:avLst/>
          </a:prstGeom>
        </p:spPr>
      </p:pic>
    </p:spTree>
    <p:extLst>
      <p:ext uri="{BB962C8B-B14F-4D97-AF65-F5344CB8AC3E}">
        <p14:creationId xmlns:p14="http://schemas.microsoft.com/office/powerpoint/2010/main" val="1450577543"/>
      </p:ext>
    </p:extLst>
  </p:cSld>
  <p:clrMapOvr>
    <a:masterClrMapping/>
  </p:clrMapOvr>
  <mc:AlternateContent xmlns:mc="http://schemas.openxmlformats.org/markup-compatibility/2006" xmlns:p14="http://schemas.microsoft.com/office/powerpoint/2010/main">
    <mc:Choice Requires="p14">
      <p:transition spd="slow">
        <p14:flash/>
        <p:sndAc>
          <p:stSnd>
            <p:snd r:embed="rId3" name="chimes.wav"/>
          </p:stSnd>
        </p:sndAc>
      </p:transition>
    </mc:Choice>
    <mc:Fallback xmlns="">
      <p:transition spd="slow">
        <p:fade/>
        <p:sndAc>
          <p:stSnd>
            <p:snd r:embed="rId5" name="chimes.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669331" y="-254464"/>
            <a:ext cx="10515600" cy="1325563"/>
          </a:xfrm>
        </p:spPr>
        <p:txBody>
          <a:bodyPr>
            <a:normAutofit/>
          </a:bodyPr>
          <a:lstStyle/>
          <a:p>
            <a:pPr algn="ctr"/>
            <a:r>
              <a:rPr lang="en-GB" sz="6000" b="1" dirty="0">
                <a:latin typeface="Twinkl" pitchFamily="2" charset="0"/>
              </a:rPr>
              <a:t>Numeracy: Exploring</a:t>
            </a:r>
          </a:p>
        </p:txBody>
      </p:sp>
      <p:sp>
        <p:nvSpPr>
          <p:cNvPr id="5" name="Content Placeholder 4">
            <a:extLst>
              <a:ext uri="{FF2B5EF4-FFF2-40B4-BE49-F238E27FC236}">
                <a16:creationId xmlns:a16="http://schemas.microsoft.com/office/drawing/2014/main" id="{A0586E3A-4E17-4DFA-9371-6855F7B05348}"/>
              </a:ext>
            </a:extLst>
          </p:cNvPr>
          <p:cNvSpPr>
            <a:spLocks noGrp="1"/>
          </p:cNvSpPr>
          <p:nvPr>
            <p:ph sz="half" idx="2"/>
          </p:nvPr>
        </p:nvSpPr>
        <p:spPr>
          <a:xfrm>
            <a:off x="230434" y="1454201"/>
            <a:ext cx="8727208" cy="1230985"/>
          </a:xfrm>
        </p:spPr>
        <p:txBody>
          <a:bodyPr>
            <a:normAutofit fontScale="40000" lnSpcReduction="20000"/>
          </a:bodyPr>
          <a:lstStyle/>
          <a:p>
            <a:pPr marL="0" indent="0">
              <a:buNone/>
            </a:pPr>
            <a:endParaRPr lang="en-GB" sz="8000" dirty="0">
              <a:latin typeface="Twinkl" pitchFamily="2" charset="0"/>
            </a:endParaRPr>
          </a:p>
          <a:p>
            <a:pPr marL="457200" indent="-457200">
              <a:buAutoNum type="arabicPeriod"/>
            </a:pPr>
            <a:endParaRPr lang="en-GB" sz="2000" dirty="0">
              <a:latin typeface="Twinkl" pitchFamily="2" charset="0"/>
            </a:endParaRPr>
          </a:p>
          <a:p>
            <a:pPr marL="0" indent="0">
              <a:buNone/>
            </a:pPr>
            <a:endParaRPr lang="en-GB" sz="2000" dirty="0">
              <a:latin typeface="Twinkl" pitchFamily="2" charset="0"/>
            </a:endParaRPr>
          </a:p>
          <a:p>
            <a:pPr marL="0" indent="0">
              <a:buNone/>
            </a:pPr>
            <a:r>
              <a:rPr lang="en-GB" dirty="0"/>
              <a:t> </a:t>
            </a:r>
          </a:p>
        </p:txBody>
      </p:sp>
      <p:sp>
        <p:nvSpPr>
          <p:cNvPr id="23" name="Content Placeholder 2">
            <a:extLst>
              <a:ext uri="{FF2B5EF4-FFF2-40B4-BE49-F238E27FC236}">
                <a16:creationId xmlns:a16="http://schemas.microsoft.com/office/drawing/2014/main" id="{D2DBBC8D-6F8E-4C2E-9544-B5419E76C14F}"/>
              </a:ext>
            </a:extLst>
          </p:cNvPr>
          <p:cNvSpPr txBox="1">
            <a:spLocks/>
          </p:cNvSpPr>
          <p:nvPr/>
        </p:nvSpPr>
        <p:spPr>
          <a:xfrm>
            <a:off x="230434" y="766339"/>
            <a:ext cx="11849024" cy="2714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ct val="0"/>
              </a:spcBef>
              <a:spcAft>
                <a:spcPct val="0"/>
              </a:spcAft>
              <a:buNone/>
            </a:pPr>
            <a:r>
              <a:rPr lang="en-GB" altLang="en-US" sz="1800" dirty="0">
                <a:latin typeface="PrimaryCheynes" panose="020B0500000000000000" pitchFamily="34" charset="0"/>
                <a:ea typeface="Calibri" panose="020F0502020204030204" pitchFamily="34" charset="0"/>
                <a:cs typeface="Times New Roman" panose="02020603050405020304" pitchFamily="18" charset="0"/>
              </a:rPr>
              <a:t>Look at the map of Disneyland. Can you find your way through the map?</a:t>
            </a:r>
          </a:p>
          <a:p>
            <a:pPr marL="0" lvl="0" indent="0" eaLnBrk="0" fontAlgn="base" hangingPunct="0">
              <a:lnSpc>
                <a:spcPct val="100000"/>
              </a:lnSpc>
              <a:spcBef>
                <a:spcPct val="0"/>
              </a:spcBef>
              <a:spcAft>
                <a:spcPct val="0"/>
              </a:spcAft>
              <a:buNone/>
            </a:pPr>
            <a:endParaRPr lang="en-GB" altLang="en-US" sz="1800" dirty="0"/>
          </a:p>
          <a:p>
            <a:pPr marL="457200" lvl="0" indent="-457200" eaLnBrk="0" fontAlgn="base" hangingPunct="0">
              <a:lnSpc>
                <a:spcPct val="100000"/>
              </a:lnSpc>
              <a:spcBef>
                <a:spcPct val="0"/>
              </a:spcBef>
              <a:spcAft>
                <a:spcPct val="0"/>
              </a:spcAft>
              <a:buFont typeface="+mj-lt"/>
              <a:buAutoNum type="arabicPeriod"/>
            </a:pPr>
            <a:r>
              <a:rPr lang="en-GB" altLang="en-US" sz="1800" dirty="0">
                <a:latin typeface="PrimaryCheynes" panose="020B0500000000000000" pitchFamily="34" charset="0"/>
                <a:ea typeface="Calibri" panose="020F0502020204030204" pitchFamily="34" charset="0"/>
                <a:cs typeface="Times New Roman" panose="02020603050405020304" pitchFamily="18" charset="0"/>
              </a:rPr>
              <a:t>Start at the entrance and go to Donald Duck</a:t>
            </a:r>
            <a:r>
              <a:rPr lang="en-GB" altLang="en-US" sz="1800" dirty="0">
                <a:latin typeface="Calibri" panose="020F0502020204030204" pitchFamily="34" charset="0"/>
                <a:ea typeface="Calibri" panose="020F0502020204030204" pitchFamily="34" charset="0"/>
                <a:cs typeface="Times New Roman" panose="02020603050405020304" pitchFamily="18" charset="0"/>
              </a:rPr>
              <a:t>’</a:t>
            </a:r>
            <a:r>
              <a:rPr lang="en-GB" altLang="en-US" sz="1800" dirty="0">
                <a:latin typeface="PrimaryCheynes" panose="020B0500000000000000" pitchFamily="34" charset="0"/>
                <a:ea typeface="Calibri" panose="020F0502020204030204" pitchFamily="34" charset="0"/>
                <a:cs typeface="Times New Roman" panose="02020603050405020304" pitchFamily="18" charset="0"/>
              </a:rPr>
              <a:t>s Boat</a:t>
            </a:r>
            <a:endParaRPr lang="en-GB" altLang="en-US" sz="1800" dirty="0"/>
          </a:p>
          <a:p>
            <a:pPr marL="457200" lvl="0" indent="-457200" eaLnBrk="0" fontAlgn="base" hangingPunct="0">
              <a:lnSpc>
                <a:spcPct val="100000"/>
              </a:lnSpc>
              <a:spcBef>
                <a:spcPct val="0"/>
              </a:spcBef>
              <a:spcAft>
                <a:spcPct val="0"/>
              </a:spcAft>
              <a:buFont typeface="+mj-lt"/>
              <a:buAutoNum type="arabicPeriod"/>
            </a:pPr>
            <a:r>
              <a:rPr lang="en-GB" altLang="en-US" sz="1800" dirty="0">
                <a:latin typeface="PrimaryCheynes" panose="020B0500000000000000" pitchFamily="34" charset="0"/>
                <a:ea typeface="Calibri" panose="020F0502020204030204" pitchFamily="34" charset="0"/>
                <a:cs typeface="Times New Roman" panose="02020603050405020304" pitchFamily="18" charset="0"/>
              </a:rPr>
              <a:t>Start and the log flume and go to the rollercoaster</a:t>
            </a:r>
            <a:endParaRPr lang="en-GB" altLang="en-US" sz="1800" dirty="0"/>
          </a:p>
          <a:p>
            <a:pPr marL="457200" lvl="0" indent="-457200" eaLnBrk="0" fontAlgn="base" hangingPunct="0">
              <a:lnSpc>
                <a:spcPct val="100000"/>
              </a:lnSpc>
              <a:spcBef>
                <a:spcPct val="0"/>
              </a:spcBef>
              <a:spcAft>
                <a:spcPct val="0"/>
              </a:spcAft>
              <a:buFont typeface="+mj-lt"/>
              <a:buAutoNum type="arabicPeriod"/>
            </a:pPr>
            <a:r>
              <a:rPr lang="en-GB" altLang="en-US" sz="1800" dirty="0">
                <a:latin typeface="PrimaryCheynes" panose="020B0500000000000000" pitchFamily="34" charset="0"/>
                <a:ea typeface="Calibri" panose="020F0502020204030204" pitchFamily="34" charset="0"/>
                <a:cs typeface="Times New Roman" panose="02020603050405020304" pitchFamily="18" charset="0"/>
              </a:rPr>
              <a:t>Start at the pond and go to the Frozen ride</a:t>
            </a:r>
          </a:p>
          <a:p>
            <a:pPr marL="457200" lvl="0" indent="-457200" eaLnBrk="0" fontAlgn="base" hangingPunct="0">
              <a:lnSpc>
                <a:spcPct val="100000"/>
              </a:lnSpc>
              <a:spcBef>
                <a:spcPct val="0"/>
              </a:spcBef>
              <a:spcAft>
                <a:spcPct val="0"/>
              </a:spcAft>
              <a:buFont typeface="+mj-lt"/>
              <a:buAutoNum type="arabicPeriod"/>
            </a:pPr>
            <a:endParaRPr lang="en-GB" altLang="en-US" sz="2000" dirty="0">
              <a:latin typeface="PrimaryCheynes" panose="020B0500000000000000" pitchFamily="34" charset="0"/>
              <a:cs typeface="Times New Roman" panose="02020603050405020304" pitchFamily="18" charset="0"/>
            </a:endParaRPr>
          </a:p>
          <a:p>
            <a:pPr marL="457200" lvl="0" indent="-457200" eaLnBrk="0" fontAlgn="base" hangingPunct="0">
              <a:lnSpc>
                <a:spcPct val="100000"/>
              </a:lnSpc>
              <a:spcBef>
                <a:spcPct val="0"/>
              </a:spcBef>
              <a:spcAft>
                <a:spcPct val="0"/>
              </a:spcAft>
              <a:buFont typeface="+mj-lt"/>
              <a:buAutoNum type="arabicPeriod"/>
            </a:pPr>
            <a:r>
              <a:rPr lang="en-GB" altLang="en-US" sz="2000" dirty="0"/>
              <a:t>                   Can you give detailed directions of how to get to each place?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2049" name="Picture 1">
            <a:extLst>
              <a:ext uri="{FF2B5EF4-FFF2-40B4-BE49-F238E27FC236}">
                <a16:creationId xmlns:a16="http://schemas.microsoft.com/office/drawing/2014/main" id="{ACD60400-8DF4-4ACE-9F8F-B8A1231E6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04" t="28966" r="40671" b="18423"/>
          <a:stretch>
            <a:fillRect/>
          </a:stretch>
        </p:blipFill>
        <p:spPr bwMode="auto">
          <a:xfrm>
            <a:off x="2737135" y="2888401"/>
            <a:ext cx="6379991" cy="384892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74EF055B-F125-4294-807E-096B988EFAD3}"/>
              </a:ext>
            </a:extLst>
          </p:cNvPr>
          <p:cNvSpPr txBox="1">
            <a:spLocks/>
          </p:cNvSpPr>
          <p:nvPr/>
        </p:nvSpPr>
        <p:spPr>
          <a:xfrm>
            <a:off x="230434" y="2498890"/>
            <a:ext cx="1510204" cy="389511"/>
          </a:xfrm>
          <a:prstGeom prst="rect">
            <a:avLst/>
          </a:prstGeom>
          <a:solidFill>
            <a:srgbClr val="FF0000"/>
          </a:solidFill>
          <a:ln w="31750"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9pPr>
          </a:lstStyle>
          <a:p>
            <a:pPr marL="0" indent="0" algn="ctr">
              <a:buFont typeface="Arial" panose="020B0604020202020204" pitchFamily="34" charset="0"/>
              <a:buNone/>
            </a:pPr>
            <a:r>
              <a:rPr lang="en-US" sz="2000" b="1" dirty="0">
                <a:solidFill>
                  <a:schemeClr val="tx1"/>
                </a:solidFill>
                <a:latin typeface="Twinkl" pitchFamily="2" charset="0"/>
              </a:rPr>
              <a:t>Challenge!</a:t>
            </a:r>
          </a:p>
          <a:p>
            <a:pPr marL="0" indent="0">
              <a:buFont typeface="Arial" panose="020B0604020202020204" pitchFamily="34" charset="0"/>
              <a:buNone/>
            </a:pPr>
            <a:endParaRPr lang="en-US" sz="2000" dirty="0">
              <a:latin typeface="Twinkl" pitchFamily="2" charset="0"/>
            </a:endParaRPr>
          </a:p>
          <a:p>
            <a:pPr marL="0" indent="0">
              <a:buFont typeface="Arial" panose="020B0604020202020204" pitchFamily="34" charset="0"/>
              <a:buNone/>
            </a:pPr>
            <a:endParaRPr lang="en-US" dirty="0">
              <a:latin typeface="Twinkl" pitchFamily="2" charset="0"/>
            </a:endParaRP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335564981"/>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D6345-2551-42B9-B399-C6ECE802C305}"/>
              </a:ext>
            </a:extLst>
          </p:cNvPr>
          <p:cNvSpPr>
            <a:spLocks noGrp="1"/>
          </p:cNvSpPr>
          <p:nvPr>
            <p:ph type="title"/>
          </p:nvPr>
        </p:nvSpPr>
        <p:spPr>
          <a:xfrm>
            <a:off x="751218" y="62270"/>
            <a:ext cx="10515600" cy="1325563"/>
          </a:xfrm>
        </p:spPr>
        <p:txBody>
          <a:bodyPr>
            <a:normAutofit/>
          </a:bodyPr>
          <a:lstStyle/>
          <a:p>
            <a:pPr algn="ctr"/>
            <a:r>
              <a:rPr lang="en-GB" sz="6000" b="1" dirty="0">
                <a:latin typeface="Twinkl" pitchFamily="2" charset="0"/>
              </a:rPr>
              <a:t>Numeracy: What time? </a:t>
            </a:r>
          </a:p>
        </p:txBody>
      </p:sp>
      <p:sp>
        <p:nvSpPr>
          <p:cNvPr id="5" name="Content Placeholder 4">
            <a:extLst>
              <a:ext uri="{FF2B5EF4-FFF2-40B4-BE49-F238E27FC236}">
                <a16:creationId xmlns:a16="http://schemas.microsoft.com/office/drawing/2014/main" id="{A0586E3A-4E17-4DFA-9371-6855F7B05348}"/>
              </a:ext>
            </a:extLst>
          </p:cNvPr>
          <p:cNvSpPr>
            <a:spLocks noGrp="1"/>
          </p:cNvSpPr>
          <p:nvPr>
            <p:ph sz="half" idx="2"/>
          </p:nvPr>
        </p:nvSpPr>
        <p:spPr>
          <a:xfrm>
            <a:off x="230434" y="1454201"/>
            <a:ext cx="8727208" cy="1230985"/>
          </a:xfrm>
        </p:spPr>
        <p:txBody>
          <a:bodyPr>
            <a:normAutofit fontScale="40000" lnSpcReduction="20000"/>
          </a:bodyPr>
          <a:lstStyle/>
          <a:p>
            <a:pPr marL="0" indent="0">
              <a:buNone/>
            </a:pPr>
            <a:endParaRPr lang="en-GB" sz="8000" dirty="0">
              <a:latin typeface="Twinkl" pitchFamily="2" charset="0"/>
            </a:endParaRPr>
          </a:p>
          <a:p>
            <a:pPr marL="457200" indent="-457200">
              <a:buAutoNum type="arabicPeriod"/>
            </a:pPr>
            <a:endParaRPr lang="en-GB" sz="2000" dirty="0">
              <a:latin typeface="Twinkl" pitchFamily="2" charset="0"/>
            </a:endParaRPr>
          </a:p>
          <a:p>
            <a:pPr marL="0" indent="0">
              <a:buNone/>
            </a:pPr>
            <a:endParaRPr lang="en-GB" sz="2000" dirty="0">
              <a:latin typeface="Twinkl" pitchFamily="2" charset="0"/>
            </a:endParaRPr>
          </a:p>
          <a:p>
            <a:pPr marL="0" indent="0">
              <a:buNone/>
            </a:pPr>
            <a:r>
              <a:rPr lang="en-GB" dirty="0"/>
              <a:t> </a:t>
            </a:r>
          </a:p>
        </p:txBody>
      </p:sp>
      <p:sp>
        <p:nvSpPr>
          <p:cNvPr id="15" name="Content Placeholder 2">
            <a:extLst>
              <a:ext uri="{FF2B5EF4-FFF2-40B4-BE49-F238E27FC236}">
                <a16:creationId xmlns:a16="http://schemas.microsoft.com/office/drawing/2014/main" id="{F5CFC5AD-F70E-4C05-987E-8FEE3FFAE678}"/>
              </a:ext>
            </a:extLst>
          </p:cNvPr>
          <p:cNvSpPr>
            <a:spLocks noGrp="1"/>
          </p:cNvSpPr>
          <p:nvPr>
            <p:ph idx="1"/>
          </p:nvPr>
        </p:nvSpPr>
        <p:spPr>
          <a:xfrm>
            <a:off x="2232596" y="3515481"/>
            <a:ext cx="2527721" cy="560846"/>
          </a:xfrm>
        </p:spPr>
        <p:txBody>
          <a:bodyPr>
            <a:noAutofit/>
          </a:bodyPr>
          <a:lstStyle/>
          <a:p>
            <a:pPr marL="0" indent="0" algn="ctr">
              <a:buNone/>
            </a:pPr>
            <a:r>
              <a:rPr lang="en-US" sz="1600" dirty="0">
                <a:latin typeface="Twinkl" pitchFamily="2" charset="0"/>
              </a:rPr>
              <a:t>The park opens at 9 o’clock.</a:t>
            </a:r>
          </a:p>
        </p:txBody>
      </p:sp>
      <p:pic>
        <p:nvPicPr>
          <p:cNvPr id="19" name="Picture 2" descr="Blank Clock Faces for Exercises | Clock face printable, Blank ...">
            <a:extLst>
              <a:ext uri="{FF2B5EF4-FFF2-40B4-BE49-F238E27FC236}">
                <a16:creationId xmlns:a16="http://schemas.microsoft.com/office/drawing/2014/main" id="{71102691-1DD5-4397-BECD-E18EA0A401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2487569" y="1589187"/>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D2DBBC8D-6F8E-4C2E-9544-B5419E76C14F}"/>
              </a:ext>
            </a:extLst>
          </p:cNvPr>
          <p:cNvSpPr txBox="1">
            <a:spLocks/>
          </p:cNvSpPr>
          <p:nvPr/>
        </p:nvSpPr>
        <p:spPr>
          <a:xfrm>
            <a:off x="2966496" y="1059498"/>
            <a:ext cx="6132212" cy="7124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rPr>
              <a:t>Draw the hour and minute hands to show the time.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6146" name="Picture 2" descr="Disney White Rabbit Transparent &amp; PNG Clipart Free Download - YAWD">
            <a:extLst>
              <a:ext uri="{FF2B5EF4-FFF2-40B4-BE49-F238E27FC236}">
                <a16:creationId xmlns:a16="http://schemas.microsoft.com/office/drawing/2014/main" id="{3A79BA5F-047F-4D5A-B916-CE237953A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756" y="0"/>
            <a:ext cx="1740289" cy="1509213"/>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
            <a:extLst>
              <a:ext uri="{FF2B5EF4-FFF2-40B4-BE49-F238E27FC236}">
                <a16:creationId xmlns:a16="http://schemas.microsoft.com/office/drawing/2014/main" id="{34686830-169E-4765-9892-223BF8B2B5F8}"/>
              </a:ext>
            </a:extLst>
          </p:cNvPr>
          <p:cNvSpPr txBox="1">
            <a:spLocks/>
          </p:cNvSpPr>
          <p:nvPr/>
        </p:nvSpPr>
        <p:spPr>
          <a:xfrm>
            <a:off x="4841181" y="3498047"/>
            <a:ext cx="2527721" cy="560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You visit Mickey’s house at 11 o’clock.</a:t>
            </a:r>
          </a:p>
        </p:txBody>
      </p:sp>
      <p:pic>
        <p:nvPicPr>
          <p:cNvPr id="31" name="Picture 2" descr="Blank Clock Faces for Exercises | Clock face printable, Blank ...">
            <a:extLst>
              <a:ext uri="{FF2B5EF4-FFF2-40B4-BE49-F238E27FC236}">
                <a16:creationId xmlns:a16="http://schemas.microsoft.com/office/drawing/2014/main" id="{FCBF85BB-1B6B-456B-A934-C5224BF448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5096154" y="1571753"/>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FE68657C-2B25-44CD-9AD7-C97BEEA84348}"/>
              </a:ext>
            </a:extLst>
          </p:cNvPr>
          <p:cNvSpPr txBox="1">
            <a:spLocks/>
          </p:cNvSpPr>
          <p:nvPr/>
        </p:nvSpPr>
        <p:spPr>
          <a:xfrm>
            <a:off x="7454480" y="3525277"/>
            <a:ext cx="2527721" cy="560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You go on the log flumes at </a:t>
            </a:r>
            <a:r>
              <a:rPr lang="en-US" sz="1600" dirty="0">
                <a:solidFill>
                  <a:prstClr val="black"/>
                </a:solidFill>
                <a:latin typeface="Twinkl" pitchFamily="2" charset="0"/>
              </a:rPr>
              <a:t>4 o’clock.</a:t>
            </a:r>
            <a:endPar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endParaRPr>
          </a:p>
        </p:txBody>
      </p:sp>
      <p:pic>
        <p:nvPicPr>
          <p:cNvPr id="33" name="Picture 2" descr="Blank Clock Faces for Exercises | Clock face printable, Blank ...">
            <a:extLst>
              <a:ext uri="{FF2B5EF4-FFF2-40B4-BE49-F238E27FC236}">
                <a16:creationId xmlns:a16="http://schemas.microsoft.com/office/drawing/2014/main" id="{6D921BDD-30C8-456F-9731-03B8D18E6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7709453" y="1598983"/>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45" name="Content Placeholder 2">
            <a:extLst>
              <a:ext uri="{FF2B5EF4-FFF2-40B4-BE49-F238E27FC236}">
                <a16:creationId xmlns:a16="http://schemas.microsoft.com/office/drawing/2014/main" id="{F257FA4E-39E9-4178-94A4-8FE7ADD00206}"/>
              </a:ext>
            </a:extLst>
          </p:cNvPr>
          <p:cNvSpPr txBox="1">
            <a:spLocks/>
          </p:cNvSpPr>
          <p:nvPr/>
        </p:nvSpPr>
        <p:spPr>
          <a:xfrm>
            <a:off x="2209799" y="6116543"/>
            <a:ext cx="2527721" cy="560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You visit the arcade at half past 11.</a:t>
            </a:r>
          </a:p>
        </p:txBody>
      </p:sp>
      <p:pic>
        <p:nvPicPr>
          <p:cNvPr id="46" name="Picture 2" descr="Blank Clock Faces for Exercises | Clock face printable, Blank ...">
            <a:extLst>
              <a:ext uri="{FF2B5EF4-FFF2-40B4-BE49-F238E27FC236}">
                <a16:creationId xmlns:a16="http://schemas.microsoft.com/office/drawing/2014/main" id="{7F3AFA54-2C56-43FA-ACA9-DA397A02C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2464772" y="4190249"/>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47" name="Content Placeholder 2">
            <a:extLst>
              <a:ext uri="{FF2B5EF4-FFF2-40B4-BE49-F238E27FC236}">
                <a16:creationId xmlns:a16="http://schemas.microsoft.com/office/drawing/2014/main" id="{EB085AAF-0FC4-4D02-8344-3E95DFEEC434}"/>
              </a:ext>
            </a:extLst>
          </p:cNvPr>
          <p:cNvSpPr txBox="1">
            <a:spLocks/>
          </p:cNvSpPr>
          <p:nvPr/>
        </p:nvSpPr>
        <p:spPr>
          <a:xfrm>
            <a:off x="4818384" y="6099109"/>
            <a:ext cx="2527721" cy="560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You eat dinner at 6:30pm.</a:t>
            </a:r>
          </a:p>
        </p:txBody>
      </p:sp>
      <p:pic>
        <p:nvPicPr>
          <p:cNvPr id="48" name="Picture 2" descr="Blank Clock Faces for Exercises | Clock face printable, Blank ...">
            <a:extLst>
              <a:ext uri="{FF2B5EF4-FFF2-40B4-BE49-F238E27FC236}">
                <a16:creationId xmlns:a16="http://schemas.microsoft.com/office/drawing/2014/main" id="{1CEF47F2-DE4E-4ADD-B133-B477ADC11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5073357" y="4172815"/>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49" name="Content Placeholder 2">
            <a:extLst>
              <a:ext uri="{FF2B5EF4-FFF2-40B4-BE49-F238E27FC236}">
                <a16:creationId xmlns:a16="http://schemas.microsoft.com/office/drawing/2014/main" id="{1AF4A304-42CB-4DF3-9B6B-F2E25FABA38B}"/>
              </a:ext>
            </a:extLst>
          </p:cNvPr>
          <p:cNvSpPr txBox="1">
            <a:spLocks/>
          </p:cNvSpPr>
          <p:nvPr/>
        </p:nvSpPr>
        <p:spPr>
          <a:xfrm>
            <a:off x="7431683" y="6126339"/>
            <a:ext cx="2527721" cy="5608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The park closes a </a:t>
            </a:r>
            <a:r>
              <a:rPr kumimoji="0" lang="en-US" sz="1600" b="0" i="0" u="none" strike="noStrike" kern="1200" cap="none" spc="0" normalizeH="0" baseline="0" noProof="0" dirty="0" err="1">
                <a:ln>
                  <a:noFill/>
                </a:ln>
                <a:solidFill>
                  <a:prstClr val="black"/>
                </a:solidFill>
                <a:effectLst/>
                <a:uLnTx/>
                <a:uFillTx/>
                <a:latin typeface="Twinkl" pitchFamily="2" charset="0"/>
                <a:ea typeface="+mn-ea"/>
                <a:cs typeface="+mn-cs"/>
              </a:rPr>
              <a:t>thalf</a:t>
            </a:r>
            <a:r>
              <a:rPr kumimoji="0" lang="en-US" sz="1600" b="0" i="0" u="none" strike="noStrike" kern="1200" cap="none" spc="0" normalizeH="0" baseline="0" noProof="0" dirty="0">
                <a:ln>
                  <a:noFill/>
                </a:ln>
                <a:solidFill>
                  <a:prstClr val="black"/>
                </a:solidFill>
                <a:effectLst/>
                <a:uLnTx/>
                <a:uFillTx/>
                <a:latin typeface="Twinkl" pitchFamily="2" charset="0"/>
                <a:ea typeface="+mn-ea"/>
                <a:cs typeface="+mn-cs"/>
              </a:rPr>
              <a:t> past 8.</a:t>
            </a:r>
          </a:p>
        </p:txBody>
      </p:sp>
      <p:pic>
        <p:nvPicPr>
          <p:cNvPr id="50" name="Picture 2" descr="Blank Clock Faces for Exercises | Clock face printable, Blank ...">
            <a:extLst>
              <a:ext uri="{FF2B5EF4-FFF2-40B4-BE49-F238E27FC236}">
                <a16:creationId xmlns:a16="http://schemas.microsoft.com/office/drawing/2014/main" id="{4B6D6D11-2197-444E-B522-C84332A13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3" t="13319" r="5776" b="16466"/>
          <a:stretch/>
        </p:blipFill>
        <p:spPr bwMode="auto">
          <a:xfrm>
            <a:off x="7686656" y="4200045"/>
            <a:ext cx="1916917" cy="1943728"/>
          </a:xfrm>
          <a:prstGeom prst="rect">
            <a:avLst/>
          </a:prstGeom>
          <a:noFill/>
          <a:extLst>
            <a:ext uri="{909E8E84-426E-40DD-AFC4-6F175D3DCCD1}">
              <a14:hiddenFill xmlns:a14="http://schemas.microsoft.com/office/drawing/2010/main">
                <a:solidFill>
                  <a:srgbClr val="FFFFFF"/>
                </a:solidFill>
              </a14:hiddenFill>
            </a:ext>
          </a:extLst>
        </p:spPr>
      </p:pic>
      <p:sp>
        <p:nvSpPr>
          <p:cNvPr id="51" name="Content Placeholder 3">
            <a:extLst>
              <a:ext uri="{FF2B5EF4-FFF2-40B4-BE49-F238E27FC236}">
                <a16:creationId xmlns:a16="http://schemas.microsoft.com/office/drawing/2014/main" id="{32DB5EE3-75FB-4F7D-A542-51DB0E0FA321}"/>
              </a:ext>
            </a:extLst>
          </p:cNvPr>
          <p:cNvSpPr txBox="1">
            <a:spLocks/>
          </p:cNvSpPr>
          <p:nvPr/>
        </p:nvSpPr>
        <p:spPr>
          <a:xfrm>
            <a:off x="517873" y="4782398"/>
            <a:ext cx="1510204" cy="389511"/>
          </a:xfrm>
          <a:prstGeom prst="rect">
            <a:avLst/>
          </a:prstGeom>
          <a:solidFill>
            <a:srgbClr val="FF0000"/>
          </a:solidFill>
          <a:ln w="31750" cap="rnd" cmpd="sng" algn="ctr">
            <a:noFill/>
            <a:prstDash val="solid"/>
            <a:round/>
            <a:headEnd type="none" w="med" len="med"/>
            <a:tailEnd type="none" w="med" len="med"/>
            <a:extLst>
              <a:ext uri="{C807C97D-BFC1-408E-A445-0C87EB9F89A2}">
                <ask:lineSketchStyleProps xmlns="" xmlns:ask="http://schemas.microsoft.com/office/drawing/2018/sketchyshapes" sd="1219033472">
                  <a:custGeom>
                    <a:avLst/>
                    <a:gdLst>
                      <a:gd name="connsiteX0" fmla="*/ 0 w 5181600"/>
                      <a:gd name="connsiteY0" fmla="*/ 0 h 3039868"/>
                      <a:gd name="connsiteX1" fmla="*/ 420285 w 5181600"/>
                      <a:gd name="connsiteY1" fmla="*/ 0 h 3039868"/>
                      <a:gd name="connsiteX2" fmla="*/ 1047835 w 5181600"/>
                      <a:gd name="connsiteY2" fmla="*/ 0 h 3039868"/>
                      <a:gd name="connsiteX3" fmla="*/ 1571752 w 5181600"/>
                      <a:gd name="connsiteY3" fmla="*/ 0 h 3039868"/>
                      <a:gd name="connsiteX4" fmla="*/ 2147485 w 5181600"/>
                      <a:gd name="connsiteY4" fmla="*/ 0 h 3039868"/>
                      <a:gd name="connsiteX5" fmla="*/ 2826851 w 5181600"/>
                      <a:gd name="connsiteY5" fmla="*/ 0 h 3039868"/>
                      <a:gd name="connsiteX6" fmla="*/ 3298952 w 5181600"/>
                      <a:gd name="connsiteY6" fmla="*/ 0 h 3039868"/>
                      <a:gd name="connsiteX7" fmla="*/ 3926501 w 5181600"/>
                      <a:gd name="connsiteY7" fmla="*/ 0 h 3039868"/>
                      <a:gd name="connsiteX8" fmla="*/ 4398603 w 5181600"/>
                      <a:gd name="connsiteY8" fmla="*/ 0 h 3039868"/>
                      <a:gd name="connsiteX9" fmla="*/ 5181600 w 5181600"/>
                      <a:gd name="connsiteY9" fmla="*/ 0 h 3039868"/>
                      <a:gd name="connsiteX10" fmla="*/ 5181600 w 5181600"/>
                      <a:gd name="connsiteY10" fmla="*/ 537043 h 3039868"/>
                      <a:gd name="connsiteX11" fmla="*/ 5181600 w 5181600"/>
                      <a:gd name="connsiteY11" fmla="*/ 982891 h 3039868"/>
                      <a:gd name="connsiteX12" fmla="*/ 5181600 w 5181600"/>
                      <a:gd name="connsiteY12" fmla="*/ 1550333 h 3039868"/>
                      <a:gd name="connsiteX13" fmla="*/ 5181600 w 5181600"/>
                      <a:gd name="connsiteY13" fmla="*/ 2056977 h 3039868"/>
                      <a:gd name="connsiteX14" fmla="*/ 5181600 w 5181600"/>
                      <a:gd name="connsiteY14" fmla="*/ 3039868 h 3039868"/>
                      <a:gd name="connsiteX15" fmla="*/ 4554051 w 5181600"/>
                      <a:gd name="connsiteY15" fmla="*/ 3039868 h 3039868"/>
                      <a:gd name="connsiteX16" fmla="*/ 3978317 w 5181600"/>
                      <a:gd name="connsiteY16" fmla="*/ 3039868 h 3039868"/>
                      <a:gd name="connsiteX17" fmla="*/ 3454400 w 5181600"/>
                      <a:gd name="connsiteY17" fmla="*/ 3039868 h 3039868"/>
                      <a:gd name="connsiteX18" fmla="*/ 2826851 w 5181600"/>
                      <a:gd name="connsiteY18" fmla="*/ 3039868 h 3039868"/>
                      <a:gd name="connsiteX19" fmla="*/ 2251117 w 5181600"/>
                      <a:gd name="connsiteY19" fmla="*/ 3039868 h 3039868"/>
                      <a:gd name="connsiteX20" fmla="*/ 1571752 w 5181600"/>
                      <a:gd name="connsiteY20" fmla="*/ 3039868 h 3039868"/>
                      <a:gd name="connsiteX21" fmla="*/ 892387 w 5181600"/>
                      <a:gd name="connsiteY21" fmla="*/ 3039868 h 3039868"/>
                      <a:gd name="connsiteX22" fmla="*/ 0 w 5181600"/>
                      <a:gd name="connsiteY22" fmla="*/ 3039868 h 3039868"/>
                      <a:gd name="connsiteX23" fmla="*/ 0 w 5181600"/>
                      <a:gd name="connsiteY23" fmla="*/ 2502825 h 3039868"/>
                      <a:gd name="connsiteX24" fmla="*/ 0 w 5181600"/>
                      <a:gd name="connsiteY24" fmla="*/ 1965781 h 3039868"/>
                      <a:gd name="connsiteX25" fmla="*/ 0 w 5181600"/>
                      <a:gd name="connsiteY25" fmla="*/ 1459137 h 3039868"/>
                      <a:gd name="connsiteX26" fmla="*/ 0 w 5181600"/>
                      <a:gd name="connsiteY26" fmla="*/ 952492 h 3039868"/>
                      <a:gd name="connsiteX27" fmla="*/ 0 w 5181600"/>
                      <a:gd name="connsiteY27" fmla="*/ 445847 h 3039868"/>
                      <a:gd name="connsiteX28" fmla="*/ 0 w 5181600"/>
                      <a:gd name="connsiteY28" fmla="*/ 0 h 303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81600" h="3039868" fill="none" extrusionOk="0">
                        <a:moveTo>
                          <a:pt x="0" y="0"/>
                        </a:moveTo>
                        <a:cubicBezTo>
                          <a:pt x="188318" y="-22010"/>
                          <a:pt x="312301" y="35782"/>
                          <a:pt x="420285" y="0"/>
                        </a:cubicBezTo>
                        <a:cubicBezTo>
                          <a:pt x="528270" y="-35782"/>
                          <a:pt x="786025" y="72019"/>
                          <a:pt x="1047835" y="0"/>
                        </a:cubicBezTo>
                        <a:cubicBezTo>
                          <a:pt x="1309645" y="-72019"/>
                          <a:pt x="1438297" y="37262"/>
                          <a:pt x="1571752" y="0"/>
                        </a:cubicBezTo>
                        <a:cubicBezTo>
                          <a:pt x="1705207" y="-37262"/>
                          <a:pt x="1918388" y="15919"/>
                          <a:pt x="2147485" y="0"/>
                        </a:cubicBezTo>
                        <a:cubicBezTo>
                          <a:pt x="2376582" y="-15919"/>
                          <a:pt x="2596295" y="13207"/>
                          <a:pt x="2826851" y="0"/>
                        </a:cubicBezTo>
                        <a:cubicBezTo>
                          <a:pt x="3057407" y="-13207"/>
                          <a:pt x="3104560" y="25625"/>
                          <a:pt x="3298952" y="0"/>
                        </a:cubicBezTo>
                        <a:cubicBezTo>
                          <a:pt x="3493344" y="-25625"/>
                          <a:pt x="3758518" y="73055"/>
                          <a:pt x="3926501" y="0"/>
                        </a:cubicBezTo>
                        <a:cubicBezTo>
                          <a:pt x="4094484" y="-73055"/>
                          <a:pt x="4280725" y="1720"/>
                          <a:pt x="4398603" y="0"/>
                        </a:cubicBezTo>
                        <a:cubicBezTo>
                          <a:pt x="4516481" y="-1720"/>
                          <a:pt x="4898494" y="619"/>
                          <a:pt x="5181600" y="0"/>
                        </a:cubicBezTo>
                        <a:cubicBezTo>
                          <a:pt x="5208747" y="198338"/>
                          <a:pt x="5168627" y="312385"/>
                          <a:pt x="5181600" y="537043"/>
                        </a:cubicBezTo>
                        <a:cubicBezTo>
                          <a:pt x="5194573" y="761701"/>
                          <a:pt x="5155513" y="877735"/>
                          <a:pt x="5181600" y="982891"/>
                        </a:cubicBezTo>
                        <a:cubicBezTo>
                          <a:pt x="5207687" y="1088047"/>
                          <a:pt x="5128140" y="1360653"/>
                          <a:pt x="5181600" y="1550333"/>
                        </a:cubicBezTo>
                        <a:cubicBezTo>
                          <a:pt x="5235060" y="1740013"/>
                          <a:pt x="5136823" y="1883789"/>
                          <a:pt x="5181600" y="2056977"/>
                        </a:cubicBezTo>
                        <a:cubicBezTo>
                          <a:pt x="5226377" y="2230165"/>
                          <a:pt x="5138798" y="2740277"/>
                          <a:pt x="5181600" y="3039868"/>
                        </a:cubicBezTo>
                        <a:cubicBezTo>
                          <a:pt x="5023060" y="3085450"/>
                          <a:pt x="4765243" y="3039803"/>
                          <a:pt x="4554051" y="3039868"/>
                        </a:cubicBezTo>
                        <a:cubicBezTo>
                          <a:pt x="4342859" y="3039933"/>
                          <a:pt x="4184738" y="2972545"/>
                          <a:pt x="3978317" y="3039868"/>
                        </a:cubicBezTo>
                        <a:cubicBezTo>
                          <a:pt x="3771896" y="3107191"/>
                          <a:pt x="3567897" y="3015059"/>
                          <a:pt x="3454400" y="3039868"/>
                        </a:cubicBezTo>
                        <a:cubicBezTo>
                          <a:pt x="3340903" y="3064677"/>
                          <a:pt x="3018530" y="2985911"/>
                          <a:pt x="2826851" y="3039868"/>
                        </a:cubicBezTo>
                        <a:cubicBezTo>
                          <a:pt x="2635172" y="3093825"/>
                          <a:pt x="2513374" y="2997814"/>
                          <a:pt x="2251117" y="3039868"/>
                        </a:cubicBezTo>
                        <a:cubicBezTo>
                          <a:pt x="1988860" y="3081922"/>
                          <a:pt x="1847598" y="2976590"/>
                          <a:pt x="1571752" y="3039868"/>
                        </a:cubicBezTo>
                        <a:cubicBezTo>
                          <a:pt x="1295907" y="3103146"/>
                          <a:pt x="1070684" y="3037041"/>
                          <a:pt x="892387" y="3039868"/>
                        </a:cubicBezTo>
                        <a:cubicBezTo>
                          <a:pt x="714091" y="3042695"/>
                          <a:pt x="429265" y="2958573"/>
                          <a:pt x="0" y="3039868"/>
                        </a:cubicBezTo>
                        <a:cubicBezTo>
                          <a:pt x="-59884" y="2823834"/>
                          <a:pt x="63115" y="2730537"/>
                          <a:pt x="0" y="2502825"/>
                        </a:cubicBezTo>
                        <a:cubicBezTo>
                          <a:pt x="-63115" y="2275113"/>
                          <a:pt x="53983" y="2143522"/>
                          <a:pt x="0" y="1965781"/>
                        </a:cubicBezTo>
                        <a:cubicBezTo>
                          <a:pt x="-53983" y="1788040"/>
                          <a:pt x="57982" y="1708298"/>
                          <a:pt x="0" y="1459137"/>
                        </a:cubicBezTo>
                        <a:cubicBezTo>
                          <a:pt x="-57982" y="1209976"/>
                          <a:pt x="60193" y="1113936"/>
                          <a:pt x="0" y="952492"/>
                        </a:cubicBezTo>
                        <a:cubicBezTo>
                          <a:pt x="-60193" y="791048"/>
                          <a:pt x="59275" y="613052"/>
                          <a:pt x="0" y="445847"/>
                        </a:cubicBezTo>
                        <a:cubicBezTo>
                          <a:pt x="-59275" y="278642"/>
                          <a:pt x="30637" y="175641"/>
                          <a:pt x="0" y="0"/>
                        </a:cubicBezTo>
                        <a:close/>
                      </a:path>
                      <a:path w="5181600" h="3039868" stroke="0" extrusionOk="0">
                        <a:moveTo>
                          <a:pt x="0" y="0"/>
                        </a:moveTo>
                        <a:cubicBezTo>
                          <a:pt x="189547" y="-22764"/>
                          <a:pt x="322845" y="52150"/>
                          <a:pt x="523917" y="0"/>
                        </a:cubicBezTo>
                        <a:cubicBezTo>
                          <a:pt x="724989" y="-52150"/>
                          <a:pt x="758098" y="39531"/>
                          <a:pt x="944203" y="0"/>
                        </a:cubicBezTo>
                        <a:cubicBezTo>
                          <a:pt x="1130308" y="-39531"/>
                          <a:pt x="1382431" y="64818"/>
                          <a:pt x="1623568" y="0"/>
                        </a:cubicBezTo>
                        <a:cubicBezTo>
                          <a:pt x="1864706" y="-64818"/>
                          <a:pt x="1922030" y="1906"/>
                          <a:pt x="2147485" y="0"/>
                        </a:cubicBezTo>
                        <a:cubicBezTo>
                          <a:pt x="2372940" y="-1906"/>
                          <a:pt x="2454717" y="51139"/>
                          <a:pt x="2671403" y="0"/>
                        </a:cubicBezTo>
                        <a:cubicBezTo>
                          <a:pt x="2888089" y="-51139"/>
                          <a:pt x="3153412" y="35533"/>
                          <a:pt x="3350768" y="0"/>
                        </a:cubicBezTo>
                        <a:cubicBezTo>
                          <a:pt x="3548125" y="-35533"/>
                          <a:pt x="3725994" y="54915"/>
                          <a:pt x="3822869" y="0"/>
                        </a:cubicBezTo>
                        <a:cubicBezTo>
                          <a:pt x="3919744" y="-54915"/>
                          <a:pt x="4345136" y="21800"/>
                          <a:pt x="4502235" y="0"/>
                        </a:cubicBezTo>
                        <a:cubicBezTo>
                          <a:pt x="4659334" y="-21800"/>
                          <a:pt x="4994496" y="9357"/>
                          <a:pt x="5181600" y="0"/>
                        </a:cubicBezTo>
                        <a:cubicBezTo>
                          <a:pt x="5207036" y="228330"/>
                          <a:pt x="5139163" y="286554"/>
                          <a:pt x="5181600" y="506645"/>
                        </a:cubicBezTo>
                        <a:cubicBezTo>
                          <a:pt x="5224037" y="726736"/>
                          <a:pt x="5146239" y="854719"/>
                          <a:pt x="5181600" y="1013289"/>
                        </a:cubicBezTo>
                        <a:cubicBezTo>
                          <a:pt x="5216961" y="1171859"/>
                          <a:pt x="5138592" y="1355991"/>
                          <a:pt x="5181600" y="1550333"/>
                        </a:cubicBezTo>
                        <a:cubicBezTo>
                          <a:pt x="5224608" y="1744675"/>
                          <a:pt x="5171538" y="1839888"/>
                          <a:pt x="5181600" y="1965781"/>
                        </a:cubicBezTo>
                        <a:cubicBezTo>
                          <a:pt x="5191662" y="2091674"/>
                          <a:pt x="5122193" y="2278956"/>
                          <a:pt x="5181600" y="2472426"/>
                        </a:cubicBezTo>
                        <a:cubicBezTo>
                          <a:pt x="5241007" y="2665897"/>
                          <a:pt x="5174395" y="2894860"/>
                          <a:pt x="5181600" y="3039868"/>
                        </a:cubicBezTo>
                        <a:cubicBezTo>
                          <a:pt x="4919045" y="3056987"/>
                          <a:pt x="4756878" y="3026074"/>
                          <a:pt x="4605867" y="3039868"/>
                        </a:cubicBezTo>
                        <a:cubicBezTo>
                          <a:pt x="4454856" y="3053662"/>
                          <a:pt x="4118006" y="2965606"/>
                          <a:pt x="3926501" y="3039868"/>
                        </a:cubicBezTo>
                        <a:cubicBezTo>
                          <a:pt x="3734996" y="3114130"/>
                          <a:pt x="3499639" y="2983154"/>
                          <a:pt x="3350768" y="3039868"/>
                        </a:cubicBezTo>
                        <a:cubicBezTo>
                          <a:pt x="3201897" y="3096582"/>
                          <a:pt x="3140092" y="3017151"/>
                          <a:pt x="2930483" y="3039868"/>
                        </a:cubicBezTo>
                        <a:cubicBezTo>
                          <a:pt x="2720874" y="3062585"/>
                          <a:pt x="2603607" y="3015869"/>
                          <a:pt x="2458381" y="3039868"/>
                        </a:cubicBezTo>
                        <a:cubicBezTo>
                          <a:pt x="2313155" y="3063867"/>
                          <a:pt x="1968536" y="2961141"/>
                          <a:pt x="1779016" y="3039868"/>
                        </a:cubicBezTo>
                        <a:cubicBezTo>
                          <a:pt x="1589496" y="3118595"/>
                          <a:pt x="1330864" y="2989361"/>
                          <a:pt x="1203283" y="3039868"/>
                        </a:cubicBezTo>
                        <a:cubicBezTo>
                          <a:pt x="1075702" y="3090375"/>
                          <a:pt x="903363" y="3035007"/>
                          <a:pt x="731181" y="3039868"/>
                        </a:cubicBezTo>
                        <a:cubicBezTo>
                          <a:pt x="558999" y="3044729"/>
                          <a:pt x="291706" y="3029994"/>
                          <a:pt x="0" y="3039868"/>
                        </a:cubicBezTo>
                        <a:cubicBezTo>
                          <a:pt x="-26820" y="2859580"/>
                          <a:pt x="10394" y="2824399"/>
                          <a:pt x="0" y="2624419"/>
                        </a:cubicBezTo>
                        <a:cubicBezTo>
                          <a:pt x="-10394" y="2424439"/>
                          <a:pt x="27875" y="2401058"/>
                          <a:pt x="0" y="2208971"/>
                        </a:cubicBezTo>
                        <a:cubicBezTo>
                          <a:pt x="-27875" y="2016884"/>
                          <a:pt x="58964" y="1814855"/>
                          <a:pt x="0" y="1671927"/>
                        </a:cubicBezTo>
                        <a:cubicBezTo>
                          <a:pt x="-58964" y="1528999"/>
                          <a:pt x="8389" y="1391637"/>
                          <a:pt x="0" y="1226080"/>
                        </a:cubicBezTo>
                        <a:cubicBezTo>
                          <a:pt x="-8389" y="1060523"/>
                          <a:pt x="56379" y="865028"/>
                          <a:pt x="0" y="658638"/>
                        </a:cubicBezTo>
                        <a:cubicBezTo>
                          <a:pt x="-56379" y="452248"/>
                          <a:pt x="20554" y="235743"/>
                          <a:pt x="0" y="0"/>
                        </a:cubicBezTo>
                        <a:close/>
                      </a:path>
                    </a:pathLst>
                  </a:custGeom>
                  <ask:type>
                    <ask:lineSketchNone/>
                  </ask:type>
                </ask:lineSketchStyleProps>
              </a:ext>
            </a:extLst>
          </a:ln>
          <a:effectLst/>
        </p:spPr>
        <p:style>
          <a:lnRef idx="0">
            <a:scrgbClr r="0" g="0" b="0"/>
          </a:lnRef>
          <a:fillRef idx="0">
            <a:scrgbClr r="0" g="0" b="0"/>
          </a:fillRef>
          <a:effectRef idx="0">
            <a:scrgbClr r="0" g="0" b="0"/>
          </a:effectRef>
          <a:fontRef idx="minor">
            <a:schemeClr val="accen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Twinkl" pitchFamily="2" charset="0"/>
                <a:ea typeface="+mn-ea"/>
                <a:cs typeface="+mn-cs"/>
              </a:rPr>
              <a:t>Challenge!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472C4"/>
              </a:solidFill>
              <a:effectLst/>
              <a:uLnTx/>
              <a:uFillTx/>
              <a:latin typeface="Twinkl"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472C4"/>
              </a:solidFill>
              <a:effectLst/>
              <a:uLnTx/>
              <a:uFillTx/>
              <a:latin typeface="Twinkl"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510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himes.wav"/>
          </p:stSnd>
        </p:sndAc>
      </p:transition>
    </mc:Choice>
    <mc:Fallback xmlns="">
      <p:transition spd="slow">
        <p:fade/>
        <p:sndAc>
          <p:stSnd>
            <p:snd r:embed="rId5" name="chimes.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6E40E16A2D7A4E858752B970FFAC14" ma:contentTypeVersion="13" ma:contentTypeDescription="Create a new document." ma:contentTypeScope="" ma:versionID="5598836bb29912111f6001f572b69051">
  <xsd:schema xmlns:xsd="http://www.w3.org/2001/XMLSchema" xmlns:xs="http://www.w3.org/2001/XMLSchema" xmlns:p="http://schemas.microsoft.com/office/2006/metadata/properties" xmlns:ns3="3de7aa68-7f8a-49c8-8fa2-4878c4e05fe6" xmlns:ns4="8ff673ef-12e3-49d1-9a49-cb19f6412709" targetNamespace="http://schemas.microsoft.com/office/2006/metadata/properties" ma:root="true" ma:fieldsID="8fb9eb6da5342893b2a5b5df8dbed005" ns3:_="" ns4:_="">
    <xsd:import namespace="3de7aa68-7f8a-49c8-8fa2-4878c4e05fe6"/>
    <xsd:import namespace="8ff673ef-12e3-49d1-9a49-cb19f64127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e7aa68-7f8a-49c8-8fa2-4878c4e05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ef-12e3-49d1-9a49-cb19f64127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FE6B05-2E43-4F17-9E16-7B3C7AAF18DE}">
  <ds:schemaRefs>
    <ds:schemaRef ds:uri="http://schemas.microsoft.com/sharepoint/v3/contenttype/forms"/>
  </ds:schemaRefs>
</ds:datastoreItem>
</file>

<file path=customXml/itemProps2.xml><?xml version="1.0" encoding="utf-8"?>
<ds:datastoreItem xmlns:ds="http://schemas.openxmlformats.org/officeDocument/2006/customXml" ds:itemID="{80054AB2-DF2B-4106-8AAF-5B3310DC66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e7aa68-7f8a-49c8-8fa2-4878c4e05fe6"/>
    <ds:schemaRef ds:uri="8ff673ef-12e3-49d1-9a49-cb19f6412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BDBC70-6F15-4327-97C3-0E60FB5E6873}">
  <ds:schemaRefs>
    <ds:schemaRef ds:uri="http://schemas.openxmlformats.org/package/2006/metadata/core-properties"/>
    <ds:schemaRef ds:uri="http://purl.org/dc/dcmitype/"/>
    <ds:schemaRef ds:uri="8ff673ef-12e3-49d1-9a49-cb19f6412709"/>
    <ds:schemaRef ds:uri="http://schemas.microsoft.com/office/2006/documentManagement/types"/>
    <ds:schemaRef ds:uri="http://schemas.microsoft.com/office/2006/metadata/properties"/>
    <ds:schemaRef ds:uri="http://schemas.microsoft.com/office/infopath/2007/PartnerControls"/>
    <ds:schemaRef ds:uri="http://purl.org/dc/terms/"/>
    <ds:schemaRef ds:uri="3de7aa68-7f8a-49c8-8fa2-4878c4e05fe6"/>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282</TotalTime>
  <Words>1056</Words>
  <Application>Microsoft Office PowerPoint</Application>
  <PresentationFormat>Widescreen</PresentationFormat>
  <Paragraphs>199</Paragraphs>
  <Slides>24</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PrimaryCheynes</vt:lpstr>
      <vt:lpstr>Twinkl</vt:lpstr>
      <vt:lpstr>Office Theme</vt:lpstr>
      <vt:lpstr>Virtual Disney Trip</vt:lpstr>
      <vt:lpstr>Monday: Day 1</vt:lpstr>
      <vt:lpstr>Art</vt:lpstr>
      <vt:lpstr>Numeracy: Let’s Ride! </vt:lpstr>
      <vt:lpstr>Literacy: Donald Duck’s House Boat </vt:lpstr>
      <vt:lpstr>Tuesday: Day 2</vt:lpstr>
      <vt:lpstr>HWB: Safety around the park</vt:lpstr>
      <vt:lpstr>Numeracy: Exploring</vt:lpstr>
      <vt:lpstr>Numeracy: What time? </vt:lpstr>
      <vt:lpstr>Wednesday: Day 3</vt:lpstr>
      <vt:lpstr>Weather Check</vt:lpstr>
      <vt:lpstr>It’s a Small World </vt:lpstr>
      <vt:lpstr>Under the Sea</vt:lpstr>
      <vt:lpstr>Thursday: Day 4</vt:lpstr>
      <vt:lpstr>Numeracy - Snack Time</vt:lpstr>
      <vt:lpstr>HWB – Making Snacks</vt:lpstr>
      <vt:lpstr>Send a Postcard!</vt:lpstr>
      <vt:lpstr>Friday: Day 5</vt:lpstr>
      <vt:lpstr>A New Ride: Part 1</vt:lpstr>
      <vt:lpstr>A New Ride: Part 2</vt:lpstr>
      <vt:lpstr>HWB: Inside Out</vt:lpstr>
      <vt:lpstr>Take a Selfie</vt:lpstr>
      <vt:lpstr>Disney Parade!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Disney Trip</dc:title>
  <dc:creator>Emily Imray</dc:creator>
  <cp:lastModifiedBy>cstephen795</cp:lastModifiedBy>
  <cp:revision>14</cp:revision>
  <dcterms:created xsi:type="dcterms:W3CDTF">2020-06-12T09:47:59Z</dcterms:created>
  <dcterms:modified xsi:type="dcterms:W3CDTF">2020-06-16T14:50:43Z</dcterms:modified>
</cp:coreProperties>
</file>