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2" r:id="rId5"/>
    <p:sldId id="260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9A4F3-90DB-43CF-B012-12E7EFE28E87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7836B-1102-44E5-AAEC-F93072875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53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many different subtraction strategies including using concrete materials, number lines to count/jump on and 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7836B-1102-44E5-AAEC-F930728758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88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hftu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7836B-1102-44E5-AAEC-F930728758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29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F6B5-3B86-4CB5-A816-3D7E6669B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36083-C373-4AB6-8F05-16B5508D7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6E458-FCA7-45A5-BAE1-39865C16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8E120-9D60-4DFB-941D-38A01FD6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D1817-52D0-4C99-B041-92A5C983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0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6CB47-CF35-475B-93EA-0EB49768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FEAE6-3B2D-4D84-8EAC-44F266EA9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A1238-CB6C-4BD1-BCD6-3B6092F7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10C58-7AAB-45D3-9B01-5CC3EE93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43962-5218-487C-91C0-E6833785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07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61CA07-6491-4EB2-A4E9-4B6576B49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2F81B-D15E-444A-B23E-88D2A7228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CDAA5-401F-4311-BCB0-C8DC1E2E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8CC7C-FDB5-4D60-8789-4E4F0591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730C4-7FCA-41FA-AE89-60845205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9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8667D-1239-4E8F-BBBA-E14DD53E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11279-1A70-4DFC-9B28-6A74104DB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545AC-6040-4619-A8F3-84BBC982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8D674-9F05-4B3A-B574-49CE6339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122DB-ED84-4CA5-9A1A-B15626D9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92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B417E-FBAF-408D-A28B-457C2628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2A7C-7787-47D7-9863-B830B127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163C9-695B-4DBF-A7CE-D2FC5E3D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6AAD-C6BA-4AC7-8511-CBC6A0F3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9B43C-BF08-4FB9-9FA6-5EF130594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39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9A07-DEBC-47B1-81C2-0A31AD81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1094F-4551-487C-B642-9112DBCBC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323EB-4D1C-4C64-A835-03468051C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9AF6D-4E67-4CB7-988D-26899E2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595B6-F9A8-4DE4-BA2F-A67848CC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939E2-1138-4E04-B151-E6287188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54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6C83C-59B3-47D4-8120-409730EE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7ACDF-EF45-4710-BE80-2147CC7C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541A0-CC6B-4138-B550-52FC11DF1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0AF767-08AE-48B7-B2DD-E9549BB85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C24BF-D19C-45FA-801F-34C7A390D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240397-C9C4-4543-8707-4443C6B8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1EEFF-C92E-4EB0-9AAD-A042C574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287BA-080F-4DC1-BC4A-43F2BC96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C4AB-A303-46CE-B890-6A26F332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FEC1C-B347-4743-ACCE-6F3D58C5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E0C7-769F-4F4F-A3BE-849064DF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424C8-02C6-4577-8F85-02B8E8BC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2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B67D68-D2D9-4703-9BAB-A6C53332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2476C-9938-4D61-8DD6-603D40CD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01FA-9A80-44E6-B4F2-054B9E6F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0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DBC0-2F79-40EB-B560-C2EBD61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C4D92-4DB8-4EDD-BE06-2060DEE1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BC508-3C1F-44DD-A072-225094267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5A57-B14A-482C-B666-552980A73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26C8A-0C77-4CB8-B01F-165A090A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44AD1-2377-4682-ADD6-F5F21760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1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340A-908F-4D78-9080-81A65E7E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87370-2ED6-43A9-9043-DE67F5E2F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76067-9072-490F-AC09-F5AE8C979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BB91-EF01-436B-B24C-7737B977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C511B-272A-4440-82E1-D4AE6A3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DDCC0-7069-47C4-BF4C-3ABC6514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68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F654B-755C-458A-A4B0-883C998A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E05D2-8A2B-4A1A-A48E-9077A0086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5A0B-C66A-429D-AC44-6596A8A79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6FD53-D952-40AD-88B6-531A6CC6337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85152-66B9-4326-9661-783A7C755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156BF-70A7-474D-AE06-DDE0EB08C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1027D-C31A-48EB-ABB0-AAF0343FF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9764-8636-4C5C-A4C9-BE2A866B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25437"/>
          </a:xfrm>
        </p:spPr>
        <p:txBody>
          <a:bodyPr>
            <a:noAutofit/>
          </a:bodyPr>
          <a:lstStyle/>
          <a:p>
            <a:pPr algn="l"/>
            <a:r>
              <a:rPr lang="en-GB" sz="4400" dirty="0"/>
              <a:t>P4 Numeracy Activity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02B2A-C4B6-4CDE-B211-7AC4EBA43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1" y="1687285"/>
            <a:ext cx="10167256" cy="375557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032000" algn="l"/>
              </a:tabLst>
            </a:pPr>
            <a:r>
              <a:rPr lang="en-GB" sz="59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Intention: I am learning to use a range of subtraction strategies to find an answer. </a:t>
            </a:r>
            <a:r>
              <a:rPr lang="en-GB" sz="5900" b="1" i="1" dirty="0">
                <a:solidFill>
                  <a:srgbClr val="2A6BC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MNU 1-03a</a:t>
            </a:r>
            <a:endParaRPr lang="en-GB" sz="5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2032000" algn="l"/>
              </a:tabLst>
            </a:pPr>
            <a:r>
              <a:rPr lang="en-GB" sz="59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 Criteria: </a:t>
            </a:r>
          </a:p>
          <a:p>
            <a:pPr marL="1143000" lvl="1" indent="-6858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032000" algn="l"/>
              </a:tabLst>
            </a:pPr>
            <a:r>
              <a:rPr lang="en-GB" sz="5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pick a strategy. </a:t>
            </a:r>
          </a:p>
          <a:p>
            <a:pPr marL="1143000" lvl="1" indent="-6858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032000" algn="l"/>
              </a:tabLst>
            </a:pPr>
            <a:r>
              <a:rPr lang="en-GB" sz="5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accurately answer a sum. </a:t>
            </a:r>
          </a:p>
          <a:p>
            <a:pPr marL="1143000" lvl="1" indent="-6858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032000" algn="l"/>
              </a:tabLst>
            </a:pPr>
            <a:r>
              <a:rPr lang="en-GB" sz="51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read an answer to see if it makes sense.</a:t>
            </a:r>
            <a:endParaRPr lang="en-GB" sz="5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F872495-672D-4847-9F82-27780372A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4313465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22"/>
    </mc:Choice>
    <mc:Fallback xmlns="">
      <p:transition spd="slow" advTm="2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448D4-D4FF-4116-A161-4772D73D33A9}"/>
              </a:ext>
            </a:extLst>
          </p:cNvPr>
          <p:cNvSpPr txBox="1"/>
          <p:nvPr/>
        </p:nvSpPr>
        <p:spPr>
          <a:xfrm>
            <a:off x="1295400" y="620486"/>
            <a:ext cx="1017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Subtraction Strategies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17636-3FF5-41A1-AAA6-B933477F44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67"/>
          <a:stretch/>
        </p:blipFill>
        <p:spPr>
          <a:xfrm>
            <a:off x="1045029" y="2050268"/>
            <a:ext cx="3619500" cy="1792389"/>
          </a:xfrm>
          <a:prstGeom prst="rect">
            <a:avLst/>
          </a:prstGeom>
        </p:spPr>
      </p:pic>
      <p:pic>
        <p:nvPicPr>
          <p:cNvPr id="6" name="Picture 5" descr="Image result for dienes hundreds">
            <a:extLst>
              <a:ext uri="{FF2B5EF4-FFF2-40B4-BE49-F238E27FC236}">
                <a16:creationId xmlns:a16="http://schemas.microsoft.com/office/drawing/2014/main" id="{A335B651-DD3B-4618-AD1C-6988FFD2B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4847"/>
          <a:stretch/>
        </p:blipFill>
        <p:spPr bwMode="auto">
          <a:xfrm>
            <a:off x="6647119" y="1657616"/>
            <a:ext cx="1336431" cy="13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9C2688F-A055-495E-A43D-DA015A8941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2" t="7355" r="86668" b="15749"/>
          <a:stretch/>
        </p:blipFill>
        <p:spPr>
          <a:xfrm>
            <a:off x="9687773" y="1620469"/>
            <a:ext cx="216168" cy="1400039"/>
          </a:xfrm>
          <a:prstGeom prst="rect">
            <a:avLst/>
          </a:prstGeom>
        </p:spPr>
      </p:pic>
      <p:pic>
        <p:nvPicPr>
          <p:cNvPr id="9" name="Picture 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E29CBB3-D8B8-4CB4-86F2-2D1408F583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2" t="7355" r="86668" b="15749"/>
          <a:stretch/>
        </p:blipFill>
        <p:spPr>
          <a:xfrm>
            <a:off x="8381344" y="1583324"/>
            <a:ext cx="216168" cy="1400039"/>
          </a:xfrm>
          <a:prstGeom prst="rect">
            <a:avLst/>
          </a:prstGeom>
        </p:spPr>
      </p:pic>
      <p:pic>
        <p:nvPicPr>
          <p:cNvPr id="10" name="Picture 9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8884425-5B01-463C-B701-AA9F502B6D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2" t="7355" r="86668" b="15749"/>
          <a:stretch/>
        </p:blipFill>
        <p:spPr>
          <a:xfrm>
            <a:off x="9355422" y="1332934"/>
            <a:ext cx="216168" cy="1400039"/>
          </a:xfrm>
          <a:prstGeom prst="rect">
            <a:avLst/>
          </a:prstGeom>
        </p:spPr>
      </p:pic>
      <p:pic>
        <p:nvPicPr>
          <p:cNvPr id="11" name="Picture 1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8F87F70-289F-4C74-886D-8F1390E179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2" t="7355" r="86668" b="15749"/>
          <a:stretch/>
        </p:blipFill>
        <p:spPr>
          <a:xfrm>
            <a:off x="8692372" y="1279141"/>
            <a:ext cx="216168" cy="1400039"/>
          </a:xfrm>
          <a:prstGeom prst="rect">
            <a:avLst/>
          </a:prstGeom>
        </p:spPr>
      </p:pic>
      <p:pic>
        <p:nvPicPr>
          <p:cNvPr id="12" name="Picture 1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9E48496-529A-418C-AE45-D663B06BA3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2" t="7355" r="86668" b="15749"/>
          <a:stretch/>
        </p:blipFill>
        <p:spPr>
          <a:xfrm>
            <a:off x="9013796" y="1583323"/>
            <a:ext cx="216168" cy="1400039"/>
          </a:xfrm>
          <a:prstGeom prst="rect">
            <a:avLst/>
          </a:prstGeom>
        </p:spPr>
      </p:pic>
      <p:pic>
        <p:nvPicPr>
          <p:cNvPr id="14" name="Picture 13" descr="Image result for dienes ones">
            <a:extLst>
              <a:ext uri="{FF2B5EF4-FFF2-40B4-BE49-F238E27FC236}">
                <a16:creationId xmlns:a16="http://schemas.microsoft.com/office/drawing/2014/main" id="{475938A2-30F4-404A-9DFC-766150EFB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4" t="17180" r="30269" b="70219"/>
          <a:stretch/>
        </p:blipFill>
        <p:spPr bwMode="auto">
          <a:xfrm>
            <a:off x="10388203" y="2568393"/>
            <a:ext cx="386862" cy="37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18BE86-795C-4F2C-9B21-1F883C057C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4389664"/>
            <a:ext cx="4286250" cy="1847850"/>
          </a:xfrm>
          <a:prstGeom prst="rect">
            <a:avLst/>
          </a:prstGeom>
        </p:spPr>
      </p:pic>
      <p:pic>
        <p:nvPicPr>
          <p:cNvPr id="18" name="Picture 17" descr="A drawing of a person&#10;&#10;Description automatically generated">
            <a:extLst>
              <a:ext uri="{FF2B5EF4-FFF2-40B4-BE49-F238E27FC236}">
                <a16:creationId xmlns:a16="http://schemas.microsoft.com/office/drawing/2014/main" id="{D0BC7AE1-320D-4A4F-B26E-5B4179EC82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23" y="4161828"/>
            <a:ext cx="4887429" cy="184785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E9A78EB-37F0-484C-BE76-940013A5F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1" y="112569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3"/>
    </mc:Choice>
    <mc:Fallback xmlns="">
      <p:transition spd="slow" advTm="2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1EE13-7DDF-4BAE-8D6C-9026C7C09066}"/>
              </a:ext>
            </a:extLst>
          </p:cNvPr>
          <p:cNvSpPr txBox="1"/>
          <p:nvPr/>
        </p:nvSpPr>
        <p:spPr>
          <a:xfrm>
            <a:off x="936171" y="435429"/>
            <a:ext cx="10308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Partition or split the numbers into parts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3DC12-0D5E-40F5-BEC8-BAF0E07199CC}"/>
              </a:ext>
            </a:extLst>
          </p:cNvPr>
          <p:cNvSpPr txBox="1"/>
          <p:nvPr/>
        </p:nvSpPr>
        <p:spPr>
          <a:xfrm>
            <a:off x="762000" y="1894114"/>
            <a:ext cx="3069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a) </a:t>
            </a:r>
          </a:p>
          <a:p>
            <a:r>
              <a:rPr lang="en-GB" sz="2800" dirty="0">
                <a:latin typeface="+mj-lt"/>
              </a:rPr>
              <a:t>240</a:t>
            </a:r>
          </a:p>
          <a:p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-</a:t>
            </a:r>
          </a:p>
          <a:p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60</a:t>
            </a:r>
          </a:p>
        </p:txBody>
      </p:sp>
      <p:pic>
        <p:nvPicPr>
          <p:cNvPr id="5" name="Picture 4" descr="Image result for dienes hundreds">
            <a:extLst>
              <a:ext uri="{FF2B5EF4-FFF2-40B4-BE49-F238E27FC236}">
                <a16:creationId xmlns:a16="http://schemas.microsoft.com/office/drawing/2014/main" id="{852E9B2F-253D-4F12-B565-56D427805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4847"/>
          <a:stretch/>
        </p:blipFill>
        <p:spPr bwMode="auto">
          <a:xfrm>
            <a:off x="4191335" y="2120991"/>
            <a:ext cx="1336431" cy="13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dienes hundreds">
            <a:extLst>
              <a:ext uri="{FF2B5EF4-FFF2-40B4-BE49-F238E27FC236}">
                <a16:creationId xmlns:a16="http://schemas.microsoft.com/office/drawing/2014/main" id="{931E42C2-F7FC-4113-88CA-C37E31ED2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4847"/>
          <a:stretch/>
        </p:blipFill>
        <p:spPr bwMode="auto">
          <a:xfrm>
            <a:off x="5586716" y="2103253"/>
            <a:ext cx="1336431" cy="13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6BCA16D-4CA1-4D3C-9F15-3AB895D6E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8047032" y="2028961"/>
            <a:ext cx="216168" cy="1400039"/>
          </a:xfrm>
          <a:prstGeom prst="rect">
            <a:avLst/>
          </a:prstGeom>
        </p:spPr>
      </p:pic>
      <p:pic>
        <p:nvPicPr>
          <p:cNvPr id="12" name="Picture 1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5D9E6A2-D3D6-48E4-9493-A0F37CF95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8990197" y="2034662"/>
            <a:ext cx="216168" cy="1400039"/>
          </a:xfrm>
          <a:prstGeom prst="rect">
            <a:avLst/>
          </a:prstGeom>
        </p:spPr>
      </p:pic>
      <p:pic>
        <p:nvPicPr>
          <p:cNvPr id="13" name="Picture 1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5358EFD-246F-45DB-9237-1B0D9E68E1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8465457" y="2028959"/>
            <a:ext cx="216168" cy="1400039"/>
          </a:xfrm>
          <a:prstGeom prst="rect">
            <a:avLst/>
          </a:prstGeom>
        </p:spPr>
      </p:pic>
      <p:pic>
        <p:nvPicPr>
          <p:cNvPr id="14" name="Picture 1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A1B595BC-2D55-4B22-9A3D-BBF9BCAD3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7558554" y="2028960"/>
            <a:ext cx="216168" cy="1400039"/>
          </a:xfrm>
          <a:prstGeom prst="rect">
            <a:avLst/>
          </a:prstGeom>
        </p:spPr>
      </p:pic>
      <p:pic>
        <p:nvPicPr>
          <p:cNvPr id="16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01ED5711-53BE-4514-B7DC-6EE5A75FCC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7586808" y="3756219"/>
            <a:ext cx="216168" cy="1400039"/>
          </a:xfrm>
          <a:prstGeom prst="rect">
            <a:avLst/>
          </a:prstGeom>
        </p:spPr>
      </p:pic>
      <p:pic>
        <p:nvPicPr>
          <p:cNvPr id="17" name="Picture 1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093AD23-61DA-4C86-8381-5B75B045F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8073715" y="3723562"/>
            <a:ext cx="216168" cy="1400039"/>
          </a:xfrm>
          <a:prstGeom prst="rect">
            <a:avLst/>
          </a:prstGeom>
        </p:spPr>
      </p:pic>
      <p:pic>
        <p:nvPicPr>
          <p:cNvPr id="19" name="Picture 1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032F4B8B-953C-42A3-8D3E-66DA5E12B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8560622" y="3723562"/>
            <a:ext cx="216168" cy="1400039"/>
          </a:xfrm>
          <a:prstGeom prst="rect">
            <a:avLst/>
          </a:prstGeom>
        </p:spPr>
      </p:pic>
      <p:pic>
        <p:nvPicPr>
          <p:cNvPr id="20" name="Picture 19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AC7FCD1-39BF-451E-9A43-A68D88AFF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9982502" y="3723561"/>
            <a:ext cx="216168" cy="1400039"/>
          </a:xfrm>
          <a:prstGeom prst="rect">
            <a:avLst/>
          </a:prstGeom>
        </p:spPr>
      </p:pic>
      <p:pic>
        <p:nvPicPr>
          <p:cNvPr id="21" name="Picture 2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DCF58A21-98A5-44D8-9337-3B3C3E679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9510856" y="3723561"/>
            <a:ext cx="216168" cy="1400039"/>
          </a:xfrm>
          <a:prstGeom prst="rect">
            <a:avLst/>
          </a:prstGeom>
        </p:spPr>
      </p:pic>
      <p:pic>
        <p:nvPicPr>
          <p:cNvPr id="22" name="Picture 2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0986ACF-6037-4077-BDAE-BCA60A65D5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2" t="7355" r="86668" b="15749"/>
          <a:stretch/>
        </p:blipFill>
        <p:spPr>
          <a:xfrm>
            <a:off x="9032268" y="3723562"/>
            <a:ext cx="216168" cy="14000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2279B9-9499-4DDE-9EC2-B2088C7EE212}"/>
              </a:ext>
            </a:extLst>
          </p:cNvPr>
          <p:cNvSpPr txBox="1"/>
          <p:nvPr/>
        </p:nvSpPr>
        <p:spPr>
          <a:xfrm>
            <a:off x="387531" y="5300132"/>
            <a:ext cx="11734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EE034-8DB6-4062-846E-406BACCED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14" y="5276954"/>
            <a:ext cx="11735817" cy="4572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98611F3-F25A-44CE-BCDA-504E4409D8CE}"/>
              </a:ext>
            </a:extLst>
          </p:cNvPr>
          <p:cNvSpPr txBox="1"/>
          <p:nvPr/>
        </p:nvSpPr>
        <p:spPr>
          <a:xfrm>
            <a:off x="457200" y="1447800"/>
            <a:ext cx="11734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278B0A-B46B-47D3-B24E-E6220378A448}"/>
              </a:ext>
            </a:extLst>
          </p:cNvPr>
          <p:cNvSpPr txBox="1"/>
          <p:nvPr/>
        </p:nvSpPr>
        <p:spPr>
          <a:xfrm>
            <a:off x="609600" y="1600200"/>
            <a:ext cx="11734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FF862-414E-4F22-91DD-24810408740A}"/>
              </a:ext>
            </a:extLst>
          </p:cNvPr>
          <p:cNvSpPr txBox="1"/>
          <p:nvPr/>
        </p:nvSpPr>
        <p:spPr>
          <a:xfrm>
            <a:off x="1180123" y="5156258"/>
            <a:ext cx="8362950" cy="892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6B7B0F-FFC3-4EAC-B9F9-635751CFE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049" y="5966030"/>
            <a:ext cx="8181975" cy="40005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655AB23-54F5-4AB3-A791-08D517B64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7024" y="1325566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4"/>
    </mc:Choice>
    <mc:Fallback xmlns="">
      <p:transition spd="slow" advTm="2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CAAECB-ABD9-44E0-BF2F-3387698BB38A}"/>
              </a:ext>
            </a:extLst>
          </p:cNvPr>
          <p:cNvSpPr/>
          <p:nvPr/>
        </p:nvSpPr>
        <p:spPr>
          <a:xfrm>
            <a:off x="348761" y="230753"/>
            <a:ext cx="11450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+mj-lt"/>
                <a:cs typeface="Calibri Light"/>
              </a:rPr>
              <a:t>When numbers are close together in a subtraction you can count the hops between them.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8835F-287C-4445-8363-CE581E447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71" y="2781258"/>
            <a:ext cx="6672262" cy="1165205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6DE3EECE-5D40-4F35-AB65-7781A45BF9D3}"/>
              </a:ext>
            </a:extLst>
          </p:cNvPr>
          <p:cNvSpPr/>
          <p:nvPr/>
        </p:nvSpPr>
        <p:spPr>
          <a:xfrm>
            <a:off x="876300" y="1704974"/>
            <a:ext cx="2781300" cy="1200329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PrimaryCheynes" panose="020B0500000000000000" pitchFamily="34" charset="0"/>
                <a:cs typeface="Calibri Light"/>
              </a:rPr>
              <a:t>20 - 17</a:t>
            </a:r>
            <a:endParaRPr lang="en-GB" sz="4000" dirty="0">
              <a:latin typeface="PrimaryCheynes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9FA7B-E0FB-475F-AE97-4E0FA1529603}"/>
              </a:ext>
            </a:extLst>
          </p:cNvPr>
          <p:cNvSpPr/>
          <p:nvPr/>
        </p:nvSpPr>
        <p:spPr>
          <a:xfrm>
            <a:off x="512369" y="3179195"/>
            <a:ext cx="433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rimaryCheynes" panose="020B0500000000000000" pitchFamily="34" charset="0"/>
                <a:cs typeface="Calibri Light"/>
              </a:rPr>
              <a:t>Start on 17 and count up 3 hops to 20.</a:t>
            </a:r>
            <a:endParaRPr lang="en-GB" dirty="0">
              <a:latin typeface="PrimaryCheynes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E1F40F-E295-4C31-A01B-21F2D54A3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71" y="4162383"/>
            <a:ext cx="6672262" cy="1165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7B8712-4B8A-404D-BED7-37AB72735D45}"/>
              </a:ext>
            </a:extLst>
          </p:cNvPr>
          <p:cNvSpPr/>
          <p:nvPr/>
        </p:nvSpPr>
        <p:spPr>
          <a:xfrm>
            <a:off x="512369" y="4560320"/>
            <a:ext cx="463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PrimaryCheynes" panose="020B0500000000000000" pitchFamily="34" charset="0"/>
                <a:cs typeface="Calibri Light"/>
              </a:rPr>
              <a:t>Start on 20 and count down 3 hops to 17.</a:t>
            </a:r>
            <a:endParaRPr lang="en-GB" dirty="0">
              <a:latin typeface="PrimaryCheynes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7A4B81-54DF-481A-9210-3F4271B03FEE}"/>
              </a:ext>
            </a:extLst>
          </p:cNvPr>
          <p:cNvGrpSpPr/>
          <p:nvPr/>
        </p:nvGrpSpPr>
        <p:grpSpPr>
          <a:xfrm>
            <a:off x="9407769" y="2752293"/>
            <a:ext cx="2060331" cy="526253"/>
            <a:chOff x="2549769" y="5678540"/>
            <a:chExt cx="1048924" cy="267918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42384AEA-9277-4E89-8586-84D71F3939A9}"/>
                </a:ext>
              </a:extLst>
            </p:cNvPr>
            <p:cNvSpPr/>
            <p:nvPr/>
          </p:nvSpPr>
          <p:spPr>
            <a:xfrm>
              <a:off x="3246999" y="5678540"/>
              <a:ext cx="351694" cy="256488"/>
            </a:xfrm>
            <a:prstGeom prst="blockArc">
              <a:avLst>
                <a:gd name="adj1" fmla="val 10800000"/>
                <a:gd name="adj2" fmla="val 100738"/>
                <a:gd name="adj3" fmla="val 1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PrimaryCheynes" panose="020B0500000000000000" pitchFamily="34" charset="0"/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4710BA6-89F3-4A4C-B0FF-23F6FFDD051D}"/>
                </a:ext>
              </a:extLst>
            </p:cNvPr>
            <p:cNvSpPr/>
            <p:nvPr/>
          </p:nvSpPr>
          <p:spPr>
            <a:xfrm>
              <a:off x="2895305" y="5681475"/>
              <a:ext cx="351694" cy="256488"/>
            </a:xfrm>
            <a:prstGeom prst="blockArc">
              <a:avLst>
                <a:gd name="adj1" fmla="val 10800000"/>
                <a:gd name="adj2" fmla="val 100738"/>
                <a:gd name="adj3" fmla="val 1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PrimaryCheynes" panose="020B0500000000000000" pitchFamily="34" charset="0"/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4886C3C9-81F1-4C44-9507-3A5D114C68DB}"/>
                </a:ext>
              </a:extLst>
            </p:cNvPr>
            <p:cNvSpPr/>
            <p:nvPr/>
          </p:nvSpPr>
          <p:spPr>
            <a:xfrm>
              <a:off x="2549769" y="5689970"/>
              <a:ext cx="351694" cy="256488"/>
            </a:xfrm>
            <a:prstGeom prst="blockArc">
              <a:avLst>
                <a:gd name="adj1" fmla="val 10800000"/>
                <a:gd name="adj2" fmla="val 100738"/>
                <a:gd name="adj3" fmla="val 1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PrimaryCheynes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7FFBE-4661-4BB0-B671-EB5C5EE4080D}"/>
              </a:ext>
            </a:extLst>
          </p:cNvPr>
          <p:cNvGrpSpPr/>
          <p:nvPr/>
        </p:nvGrpSpPr>
        <p:grpSpPr>
          <a:xfrm>
            <a:off x="9401720" y="4162383"/>
            <a:ext cx="2060331" cy="526253"/>
            <a:chOff x="2549769" y="5678540"/>
            <a:chExt cx="1048924" cy="267918"/>
          </a:xfrm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DBFFD67A-E77F-43F5-87EF-8F879D7D2651}"/>
                </a:ext>
              </a:extLst>
            </p:cNvPr>
            <p:cNvSpPr/>
            <p:nvPr/>
          </p:nvSpPr>
          <p:spPr>
            <a:xfrm>
              <a:off x="3246999" y="5678540"/>
              <a:ext cx="351694" cy="256488"/>
            </a:xfrm>
            <a:prstGeom prst="blockArc">
              <a:avLst>
                <a:gd name="adj1" fmla="val 10800000"/>
                <a:gd name="adj2" fmla="val 100738"/>
                <a:gd name="adj3" fmla="val 1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PrimaryCheynes" panose="020B0500000000000000" pitchFamily="34" charset="0"/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EB763155-DA40-4840-8D60-03F8BF5A873B}"/>
                </a:ext>
              </a:extLst>
            </p:cNvPr>
            <p:cNvSpPr/>
            <p:nvPr/>
          </p:nvSpPr>
          <p:spPr>
            <a:xfrm>
              <a:off x="2895305" y="5681475"/>
              <a:ext cx="351694" cy="256488"/>
            </a:xfrm>
            <a:prstGeom prst="blockArc">
              <a:avLst>
                <a:gd name="adj1" fmla="val 10800000"/>
                <a:gd name="adj2" fmla="val 100738"/>
                <a:gd name="adj3" fmla="val 1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PrimaryCheynes" panose="020B0500000000000000" pitchFamily="34" charset="0"/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FF386F60-A38B-4957-8E10-66770F98BDD1}"/>
                </a:ext>
              </a:extLst>
            </p:cNvPr>
            <p:cNvSpPr/>
            <p:nvPr/>
          </p:nvSpPr>
          <p:spPr>
            <a:xfrm>
              <a:off x="2549769" y="5689970"/>
              <a:ext cx="351694" cy="256488"/>
            </a:xfrm>
            <a:prstGeom prst="blockArc">
              <a:avLst>
                <a:gd name="adj1" fmla="val 10800000"/>
                <a:gd name="adj2" fmla="val 100738"/>
                <a:gd name="adj3" fmla="val 15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PrimaryCheynes" panose="020B0500000000000000" pitchFamily="34" charset="0"/>
              </a:endParaRPr>
            </a:p>
          </p:txBody>
        </p:sp>
      </p:grp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5B7E3ABB-223D-4124-9210-4BE46749616C}"/>
              </a:ext>
            </a:extLst>
          </p:cNvPr>
          <p:cNvSpPr/>
          <p:nvPr/>
        </p:nvSpPr>
        <p:spPr>
          <a:xfrm>
            <a:off x="348761" y="5544247"/>
            <a:ext cx="7487139" cy="923185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+mj-lt"/>
                <a:cs typeface="Calibri Light"/>
              </a:rPr>
              <a:t>Counting up is a bit easier</a:t>
            </a:r>
            <a:endParaRPr lang="en-GB" sz="4000" dirty="0">
              <a:latin typeface="+mj-lt"/>
            </a:endParaRP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AD12FECB-BF8A-4E8D-86C0-DCEDE117D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6"/>
    </mc:Choice>
    <mc:Fallback xmlns="">
      <p:transition spd="slow" advTm="3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8D853-BE76-4C1E-ADDD-78F6A20CF693}"/>
              </a:ext>
            </a:extLst>
          </p:cNvPr>
          <p:cNvSpPr txBox="1"/>
          <p:nvPr/>
        </p:nvSpPr>
        <p:spPr>
          <a:xfrm>
            <a:off x="718457" y="990600"/>
            <a:ext cx="1261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Show your working: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EC7EDF-CA13-4EC3-89B4-4E1B1BF3F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06" y="3429000"/>
            <a:ext cx="7377734" cy="3180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DCDB19-1705-426E-A8B9-A0108DF11616}"/>
              </a:ext>
            </a:extLst>
          </p:cNvPr>
          <p:cNvSpPr txBox="1"/>
          <p:nvPr/>
        </p:nvSpPr>
        <p:spPr>
          <a:xfrm>
            <a:off x="1081668" y="2196790"/>
            <a:ext cx="10404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Write out the sum to show the parts you took away.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47 – 19 = 47 – 10 - 9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Show the skips on an empty </a:t>
            </a:r>
            <a:r>
              <a:rPr lang="en-GB" sz="2800" dirty="0" err="1">
                <a:latin typeface="Calibri Light" panose="020F0302020204030204" pitchFamily="34" charset="0"/>
              </a:rPr>
              <a:t>numberline</a:t>
            </a:r>
            <a:endParaRPr lang="en-GB" sz="2800" dirty="0">
              <a:latin typeface="Calibri Light" panose="020F0302020204030204" pitchFamily="34" charset="0"/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DFEB6E45-B315-47C6-8BBC-21516A2ED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97"/>
    </mc:Choice>
    <mc:Fallback>
      <p:transition spd="slow" advTm="4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22E99-1D64-4B46-8A81-7B7BFE8DC0ED}"/>
              </a:ext>
            </a:extLst>
          </p:cNvPr>
          <p:cNvSpPr txBox="1"/>
          <p:nvPr/>
        </p:nvSpPr>
        <p:spPr>
          <a:xfrm>
            <a:off x="870858" y="435820"/>
            <a:ext cx="11190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There are lots more ways to figure out subtraction answers.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1F6B3-6FB1-4889-A3BF-C453866D135A}"/>
              </a:ext>
            </a:extLst>
          </p:cNvPr>
          <p:cNvSpPr txBox="1"/>
          <p:nvPr/>
        </p:nvSpPr>
        <p:spPr>
          <a:xfrm>
            <a:off x="1001486" y="2460171"/>
            <a:ext cx="99713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Read each sum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Think about how you could figure out the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Take your time with your subtracting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Write or draw anything that helps you keep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</a:rPr>
              <a:t>Does your answer make sense? Your subtraction answers should be smaller than the starting number!</a:t>
            </a:r>
          </a:p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4F9F28B-B5D7-4D2F-9A8B-9A4B2883D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1478" y="4861623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6"/>
    </mc:Choice>
    <mc:Fallback xmlns="">
      <p:transition spd="slow" advTm="4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224</Words>
  <Application>Microsoft Office PowerPoint</Application>
  <PresentationFormat>Widescreen</PresentationFormat>
  <Paragraphs>33</Paragraphs>
  <Slides>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PrimaryCheynes</vt:lpstr>
      <vt:lpstr>Office Theme</vt:lpstr>
      <vt:lpstr>P4 Numeracy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P4 Numeracy Activity</dc:title>
  <dc:creator>kwalker792</dc:creator>
  <cp:lastModifiedBy>kwalker792</cp:lastModifiedBy>
  <cp:revision>17</cp:revision>
  <dcterms:created xsi:type="dcterms:W3CDTF">2020-06-01T07:27:54Z</dcterms:created>
  <dcterms:modified xsi:type="dcterms:W3CDTF">2020-06-03T15:56:28Z</dcterms:modified>
</cp:coreProperties>
</file>